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</p:sldMasterIdLst>
  <p:notesMasterIdLst>
    <p:notesMasterId r:id="rId47"/>
  </p:notesMasterIdLst>
  <p:handoutMasterIdLst>
    <p:handoutMasterId r:id="rId48"/>
  </p:handoutMasterIdLst>
  <p:sldIdLst>
    <p:sldId id="903" r:id="rId3"/>
    <p:sldId id="1069" r:id="rId4"/>
    <p:sldId id="1123" r:id="rId5"/>
    <p:sldId id="1124" r:id="rId6"/>
    <p:sldId id="1125" r:id="rId7"/>
    <p:sldId id="1129" r:id="rId8"/>
    <p:sldId id="1126" r:id="rId9"/>
    <p:sldId id="1130" r:id="rId10"/>
    <p:sldId id="1164" r:id="rId11"/>
    <p:sldId id="1131" r:id="rId12"/>
    <p:sldId id="1133" r:id="rId13"/>
    <p:sldId id="1134" r:id="rId14"/>
    <p:sldId id="1132" r:id="rId15"/>
    <p:sldId id="1160" r:id="rId16"/>
    <p:sldId id="1140" r:id="rId17"/>
    <p:sldId id="1138" r:id="rId18"/>
    <p:sldId id="1161" r:id="rId19"/>
    <p:sldId id="1135" r:id="rId20"/>
    <p:sldId id="1136" r:id="rId21"/>
    <p:sldId id="1139" r:id="rId22"/>
    <p:sldId id="970" r:id="rId23"/>
    <p:sldId id="1142" r:id="rId24"/>
    <p:sldId id="1159" r:id="rId25"/>
    <p:sldId id="1162" r:id="rId26"/>
    <p:sldId id="1137" r:id="rId27"/>
    <p:sldId id="1150" r:id="rId28"/>
    <p:sldId id="1151" r:id="rId29"/>
    <p:sldId id="1144" r:id="rId30"/>
    <p:sldId id="1145" r:id="rId31"/>
    <p:sldId id="1152" r:id="rId32"/>
    <p:sldId id="1146" r:id="rId33"/>
    <p:sldId id="1153" r:id="rId34"/>
    <p:sldId id="1147" r:id="rId35"/>
    <p:sldId id="1155" r:id="rId36"/>
    <p:sldId id="1156" r:id="rId37"/>
    <p:sldId id="1158" r:id="rId38"/>
    <p:sldId id="1149" r:id="rId39"/>
    <p:sldId id="1157" r:id="rId40"/>
    <p:sldId id="1148" r:id="rId41"/>
    <p:sldId id="1163" r:id="rId42"/>
    <p:sldId id="1141" r:id="rId43"/>
    <p:sldId id="1143" r:id="rId44"/>
    <p:sldId id="1154" r:id="rId45"/>
    <p:sldId id="872" r:id="rId46"/>
  </p:sldIdLst>
  <p:sldSz cx="9144000" cy="6858000" type="screen4x3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19" autoAdjust="0"/>
    <p:restoredTop sz="96686" autoAdjust="0"/>
  </p:normalViewPr>
  <p:slideViewPr>
    <p:cSldViewPr>
      <p:cViewPr varScale="1">
        <p:scale>
          <a:sx n="110" d="100"/>
          <a:sy n="110" d="100"/>
        </p:scale>
        <p:origin x="158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4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C027C4ED-725F-4FF8-9CD9-2D6D7C13786D}" type="datetimeFigureOut">
              <a:rPr lang="de-DE"/>
              <a:pPr>
                <a:defRPr/>
              </a:pPr>
              <a:t>29.07.2020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C4C2B71-5939-4CEB-8080-0C9C16B0D263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939142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jpe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0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40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>
                <a:latin typeface="Arial" panose="020B0604020202020204" pitchFamily="34" charset="0"/>
              </a:defRPr>
            </a:lvl1pPr>
          </a:lstStyle>
          <a:p>
            <a:fld id="{5F43B7F4-7E80-40AC-BFA7-82B2571ADA2A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831842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101116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013752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5897563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5897563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9428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8019339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el, Text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571067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962D77-78F7-4CD9-B9E8-8AC25B2D0E50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666930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9A880A-36B6-4D6E-A1BD-B8CCDF3E37C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7366591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843201-116F-4E8F-814D-325A268A4C31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955978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F1DDD0-441C-490C-BF21-C9DD72FC5CDB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0166069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A461F5-2EEA-4C0C-8804-A85B99C8E42F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0490690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444471-98CA-45B0-BF5E-A1445F7991F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84238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Font typeface="Wingdings" pitchFamily="2" charset="2"/>
              <a:buChar char="§"/>
              <a:defRPr b="1"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buFont typeface="Wingdings" pitchFamily="2" charset="2"/>
              <a:buChar char="§"/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9866006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7114F1-A0CB-4131-9BC0-51F0FE9276FE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8120121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3BD0BB-E54C-49E0-B1DD-8C8F76C019D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4248483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886C9A-3726-47D6-A5C5-5A9208551CA2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2315783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C04C5B-0188-4B35-9801-E1096CA7FB6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5460219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FF66A22-3FDC-47BA-B1F4-03968A7F3A34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26800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064627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4546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10276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248506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041451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275853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425444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This section 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533400" y="12192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9" name="Text Box 5"/>
          <p:cNvSpPr txBox="1">
            <a:spLocks noChangeArrowheads="1"/>
          </p:cNvSpPr>
          <p:nvPr/>
        </p:nvSpPr>
        <p:spPr bwMode="auto">
          <a:xfrm>
            <a:off x="7907338" y="6248400"/>
            <a:ext cx="696912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r>
              <a:rPr lang="de-DE" altLang="en-US" sz="1000" b="0"/>
              <a:t>- </a:t>
            </a:r>
            <a:fld id="{2B74D56E-DC23-42CC-840C-8FEDE5C92694}" type="slidenum">
              <a:rPr lang="de-DE" altLang="en-US" sz="1000" b="0"/>
              <a:pPr eaLnBrk="1" hangingPunct="1"/>
              <a:t>‹#›</a:t>
            </a:fld>
            <a:r>
              <a:rPr lang="de-DE" altLang="en-US" sz="1000" b="0"/>
              <a:t> -</a:t>
            </a:r>
          </a:p>
        </p:txBody>
      </p:sp>
      <p:sp>
        <p:nvSpPr>
          <p:cNvPr id="1030" name="Line 6"/>
          <p:cNvSpPr>
            <a:spLocks noChangeShapeType="1"/>
          </p:cNvSpPr>
          <p:nvPr/>
        </p:nvSpPr>
        <p:spPr bwMode="auto">
          <a:xfrm>
            <a:off x="609600" y="60960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 noChangeArrowheads="1"/>
          </p:cNvSpPr>
          <p:nvPr>
            <p:ph type="ftr" sz="quarter" idx="3"/>
          </p:nvPr>
        </p:nvSpPr>
        <p:spPr>
          <a:xfrm>
            <a:off x="539750" y="6245225"/>
            <a:ext cx="4464050" cy="476250"/>
          </a:xfrm>
          <a:prstGeom prst="rect">
            <a:avLst/>
          </a:prstGeom>
          <a:ln/>
        </p:spPr>
        <p:txBody>
          <a:bodyPr/>
          <a:lstStyle>
            <a:lvl1pPr>
              <a:defRPr sz="1000" b="0" dirty="0" smtClean="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Tutorial: Introduction to Recommender Systems, ACM SAC 2010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ts val="1200"/>
        </a:spcBef>
        <a:spcAft>
          <a:spcPct val="0"/>
        </a:spcAft>
        <a:buChar char="•"/>
        <a:defRPr sz="2000">
          <a:solidFill>
            <a:srgbClr val="003366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rgbClr val="003366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700">
          <a:solidFill>
            <a:srgbClr val="003366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panose="020B0604020202020204" pitchFamily="34" charset="0"/>
              </a:defRPr>
            </a:lvl1pPr>
          </a:lstStyle>
          <a:p>
            <a:fld id="{7EE55EDD-345D-4566-90F4-05F3A90D78B5}" type="slidenum">
              <a:rPr lang="de-DE" altLang="en-US"/>
              <a:pPr/>
              <a:t>‹#›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yaohang@cs.odu.edu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9"/>
          <p:cNvSpPr>
            <a:spLocks noChangeArrowheads="1"/>
          </p:cNvSpPr>
          <p:nvPr/>
        </p:nvSpPr>
        <p:spPr bwMode="auto">
          <a:xfrm>
            <a:off x="695325" y="3962400"/>
            <a:ext cx="775335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23850" indent="-323850" defTabSz="865188">
              <a:spcBef>
                <a:spcPct val="20000"/>
              </a:spcBef>
              <a:buClr>
                <a:srgbClr val="790015"/>
              </a:buClr>
              <a:buChar char="•"/>
              <a:defRPr b="1">
                <a:solidFill>
                  <a:srgbClr val="790015"/>
                </a:solidFill>
                <a:latin typeface="Arial" panose="020B0604020202020204" pitchFamily="34" charset="0"/>
              </a:defRPr>
            </a:lvl1pPr>
            <a:lvl2pPr marL="742950" indent="-285750" defTabSz="865188">
              <a:spcBef>
                <a:spcPct val="20000"/>
              </a:spcBef>
              <a:buClr>
                <a:srgbClr val="0000CC"/>
              </a:buClr>
              <a:buChar char="–"/>
              <a:defRPr sz="1600" b="1">
                <a:solidFill>
                  <a:srgbClr val="00279F"/>
                </a:solidFill>
                <a:latin typeface="Arial" panose="020B0604020202020204" pitchFamily="34" charset="0"/>
              </a:defRPr>
            </a:lvl2pPr>
            <a:lvl3pPr marL="1143000" indent="-228600" defTabSz="865188">
              <a:spcBef>
                <a:spcPct val="20000"/>
              </a:spcBef>
              <a:buClr>
                <a:srgbClr val="0000CC"/>
              </a:buClr>
              <a:buChar char="•"/>
              <a:defRPr sz="1600" b="1">
                <a:solidFill>
                  <a:srgbClr val="00279F"/>
                </a:solidFill>
                <a:latin typeface="Arial" panose="020B0604020202020204" pitchFamily="34" charset="0"/>
              </a:defRPr>
            </a:lvl3pPr>
            <a:lvl4pPr marL="1600200" indent="-228600" defTabSz="8651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865188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865188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865188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865188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865188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buFontTx/>
              <a:buNone/>
            </a:pPr>
            <a:endParaRPr lang="zh-CN" altLang="en-US" sz="2000" dirty="0">
              <a:ea typeface="SimSun" panose="02010600030101010101" pitchFamily="2" charset="-122"/>
            </a:endParaRPr>
          </a:p>
          <a:p>
            <a:pPr algn="ctr" eaLnBrk="1" hangingPunct="1">
              <a:buFontTx/>
              <a:buNone/>
            </a:pPr>
            <a:r>
              <a:rPr lang="en-US" altLang="en-US" sz="2000" b="0" dirty="0"/>
              <a:t>By Yaohang Li, Ph.D.</a:t>
            </a:r>
            <a:br>
              <a:rPr lang="en-US" altLang="en-US" sz="2000" b="0" dirty="0"/>
            </a:br>
            <a:r>
              <a:rPr lang="en-US" altLang="en-US" sz="2000" b="0" dirty="0"/>
              <a:t>Department of Computer Science</a:t>
            </a:r>
            <a:br>
              <a:rPr lang="en-US" altLang="en-US" sz="2000" b="0" dirty="0"/>
            </a:br>
            <a:r>
              <a:rPr lang="en-US" altLang="en-US" sz="2000" b="0" dirty="0"/>
              <a:t>Old Dominion University</a:t>
            </a:r>
            <a:br>
              <a:rPr lang="en-US" altLang="en-US" sz="2000" b="0" dirty="0"/>
            </a:br>
            <a:r>
              <a:rPr lang="en-US" altLang="en-US" sz="2000" b="0" dirty="0">
                <a:hlinkClick r:id="rId2"/>
              </a:rPr>
              <a:t>yaohang@cs.odu.edu</a:t>
            </a:r>
            <a:r>
              <a:rPr lang="en-US" altLang="en-US" sz="2000" b="0" dirty="0"/>
              <a:t> </a:t>
            </a:r>
            <a:endParaRPr lang="en-US" altLang="zh-CN" sz="1800" b="0" u="sng" dirty="0">
              <a:ea typeface="SimSun" panose="02010600030101010101" pitchFamily="2" charset="-122"/>
            </a:endParaRPr>
          </a:p>
        </p:txBody>
      </p:sp>
      <p:sp>
        <p:nvSpPr>
          <p:cNvPr id="4099" name="Rectangle 20"/>
          <p:cNvSpPr>
            <a:spLocks noChangeArrowheads="1"/>
          </p:cNvSpPr>
          <p:nvPr/>
        </p:nvSpPr>
        <p:spPr bwMode="auto">
          <a:xfrm>
            <a:off x="2447013" y="1556792"/>
            <a:ext cx="419858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790015"/>
              </a:buClr>
              <a:buChar char="•"/>
              <a:defRPr b="1">
                <a:solidFill>
                  <a:srgbClr val="790015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CC"/>
              </a:buClr>
              <a:buChar char="–"/>
              <a:defRPr sz="1600" b="1">
                <a:solidFill>
                  <a:srgbClr val="00279F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Char char="•"/>
              <a:defRPr sz="1600" b="1">
                <a:solidFill>
                  <a:srgbClr val="00279F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  <a:defRPr/>
            </a:pPr>
            <a:r>
              <a:rPr lang="en-US" altLang="zh-CN" sz="4000" dirty="0">
                <a:solidFill>
                  <a:srgbClr val="003366"/>
                </a:solidFill>
                <a:latin typeface="Calibri" pitchFamily="34" charset="0"/>
                <a:ea typeface="+mj-ea"/>
                <a:cs typeface="+mj-cs"/>
              </a:rPr>
              <a:t>Ensemble Learning</a:t>
            </a:r>
          </a:p>
        </p:txBody>
      </p:sp>
    </p:spTree>
    <p:extLst>
      <p:ext uri="{BB962C8B-B14F-4D97-AF65-F5344CB8AC3E}">
        <p14:creationId xmlns:p14="http://schemas.microsoft.com/office/powerpoint/2010/main" val="2818834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359FF-37DB-4BE1-92E8-9C72143C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to Generate Ensembles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97C42-D34E-4382-A146-049278790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Manipulation</a:t>
            </a:r>
          </a:p>
          <a:p>
            <a:pPr lvl="1"/>
            <a:r>
              <a:rPr lang="en-US" dirty="0"/>
              <a:t>Changes the training dataset to obtain different models</a:t>
            </a:r>
          </a:p>
          <a:p>
            <a:r>
              <a:rPr lang="en-US" dirty="0"/>
              <a:t>Modeling Process Manipulation</a:t>
            </a:r>
          </a:p>
          <a:p>
            <a:pPr lvl="1"/>
            <a:r>
              <a:rPr lang="en-US" dirty="0"/>
              <a:t>Algorithm Manipulation</a:t>
            </a:r>
          </a:p>
          <a:p>
            <a:pPr lvl="2"/>
            <a:r>
              <a:rPr lang="en-US" dirty="0"/>
              <a:t>Generate models by different algorithms</a:t>
            </a:r>
          </a:p>
          <a:p>
            <a:pPr lvl="1"/>
            <a:r>
              <a:rPr lang="en-US" dirty="0"/>
              <a:t>Parameter Manipulation</a:t>
            </a:r>
          </a:p>
          <a:p>
            <a:pPr lvl="2"/>
            <a:r>
              <a:rPr lang="en-US" dirty="0"/>
              <a:t>Generate models by the same algorithms but different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0C2F7C-B4E7-4673-9743-D4B8074D9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4293096"/>
            <a:ext cx="4014788" cy="149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61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7D1C3-4D2D-4962-A44F-BC78EC51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3551D-72B3-458B-8380-113337087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Manipulation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Subsampling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DB6A22-37EB-4481-BED0-A256BC1CF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053" y="2132856"/>
            <a:ext cx="7072387" cy="12961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593FC1-68A3-435D-8DE4-AE106D9FC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4437112"/>
            <a:ext cx="6480636" cy="129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162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26C01-A315-4ADB-B94E-CB22AD299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Process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3C2E5-8514-4844-A85F-DB79D06F6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507" y="1360849"/>
            <a:ext cx="8229600" cy="4525963"/>
          </a:xfrm>
        </p:spPr>
        <p:txBody>
          <a:bodyPr/>
          <a:lstStyle/>
          <a:p>
            <a:r>
              <a:rPr lang="en-US" dirty="0"/>
              <a:t>Parameter Manipulation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Algorithm Manipulation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647BF-A73F-4B32-BAC8-C3903F884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988840"/>
            <a:ext cx="7072387" cy="12961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4475DC-A915-4DC0-BE5B-2655B5ACD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725" y="4221088"/>
            <a:ext cx="7072381" cy="129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08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A7493-8B81-44D0-A3E4-EFB5196F8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3FE8C-F33C-4916-83C2-A1CC7A408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Algebraic Methods</a:t>
            </a:r>
          </a:p>
          <a:p>
            <a:pPr lvl="1"/>
            <a:r>
              <a:rPr lang="en-US" dirty="0"/>
              <a:t>Average</a:t>
            </a:r>
          </a:p>
          <a:p>
            <a:pPr lvl="1"/>
            <a:r>
              <a:rPr lang="en-US" dirty="0"/>
              <a:t>Weighted Average</a:t>
            </a:r>
          </a:p>
          <a:p>
            <a:pPr lvl="1"/>
            <a:r>
              <a:rPr lang="en-US" dirty="0"/>
              <a:t>Maximum</a:t>
            </a:r>
          </a:p>
          <a:p>
            <a:pPr lvl="1"/>
            <a:r>
              <a:rPr lang="en-US" dirty="0"/>
              <a:t>Minimum</a:t>
            </a:r>
          </a:p>
          <a:p>
            <a:pPr lvl="1"/>
            <a:r>
              <a:rPr lang="en-US" dirty="0"/>
              <a:t>Median</a:t>
            </a:r>
          </a:p>
          <a:p>
            <a:pPr lvl="1"/>
            <a:r>
              <a:rPr lang="en-US" dirty="0"/>
              <a:t>etc.</a:t>
            </a:r>
          </a:p>
        </p:txBody>
      </p:sp>
      <p:pic>
        <p:nvPicPr>
          <p:cNvPr id="2050" name="Picture 2" descr="Flashcards - Mathematical Methods for Elections Flashcards | Study.com">
            <a:extLst>
              <a:ext uri="{FF2B5EF4-FFF2-40B4-BE49-F238E27FC236}">
                <a16:creationId xmlns:a16="http://schemas.microsoft.com/office/drawing/2014/main" id="{E1B50112-DF88-42E8-BE21-8C8FFE3CF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528491"/>
            <a:ext cx="4561286" cy="2348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0E207F-8B8F-4512-8295-1919788955AF}"/>
              </a:ext>
            </a:extLst>
          </p:cNvPr>
          <p:cNvSpPr txBox="1">
            <a:spLocks/>
          </p:cNvSpPr>
          <p:nvPr/>
        </p:nvSpPr>
        <p:spPr bwMode="auto">
          <a:xfrm>
            <a:off x="4553750" y="1600200"/>
            <a:ext cx="3907557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rgbClr val="003366"/>
                </a:solidFill>
                <a:latin typeface="Calibri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rgbClr val="003366"/>
                </a:solidFill>
                <a:latin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700">
                <a:solidFill>
                  <a:srgbClr val="003366"/>
                </a:solidFill>
                <a:latin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rgbClr val="003366"/>
                </a:solidFill>
                <a:latin typeface="Calibri" pitchFamily="34" charset="0"/>
                <a:ea typeface="Times New Roman" pitchFamily="18" charset="0"/>
                <a:cs typeface="Helvetica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Calibri" pitchFamily="34" charset="0"/>
                <a:ea typeface="Times New Roman" pitchFamily="18" charset="0"/>
                <a:cs typeface="Helvetica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9pPr>
          </a:lstStyle>
          <a:p>
            <a:r>
              <a:rPr lang="en-US" kern="0" dirty="0"/>
              <a:t>Voting Methods</a:t>
            </a:r>
          </a:p>
          <a:p>
            <a:pPr lvl="1"/>
            <a:r>
              <a:rPr lang="en-US" b="0" kern="0" dirty="0"/>
              <a:t>Majority voting</a:t>
            </a:r>
          </a:p>
          <a:p>
            <a:pPr lvl="1"/>
            <a:r>
              <a:rPr lang="en-US" b="0" kern="0" dirty="0"/>
              <a:t>Weighted majority voting</a:t>
            </a:r>
          </a:p>
          <a:p>
            <a:pPr lvl="1"/>
            <a:r>
              <a:rPr lang="en-US" b="0" kern="0" dirty="0" err="1"/>
              <a:t>Borda</a:t>
            </a:r>
            <a:r>
              <a:rPr lang="en-US" b="0" kern="0" dirty="0"/>
              <a:t> count</a:t>
            </a:r>
          </a:p>
        </p:txBody>
      </p:sp>
    </p:spTree>
    <p:extLst>
      <p:ext uri="{BB962C8B-B14F-4D97-AF65-F5344CB8AC3E}">
        <p14:creationId xmlns:p14="http://schemas.microsoft.com/office/powerpoint/2010/main" val="1840617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Introduction to Ensemble Learning</a:t>
            </a:r>
          </a:p>
          <a:p>
            <a:r>
              <a:rPr lang="en-US" dirty="0"/>
              <a:t>Bias-Variance Tradeoff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Ensemble Learning Strategies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Bagging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Boosting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Stacking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Summary</a:t>
            </a:r>
          </a:p>
          <a:p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243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4277C-A4D0-413D-AE3E-4A8B59410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Error and Variance Error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90B03A-4C80-430F-AE2B-613008C96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132856"/>
            <a:ext cx="3242172" cy="3228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195D41-1233-4EEA-A48D-3A2BBFD12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536" y="2824164"/>
            <a:ext cx="5888464" cy="216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67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83E1D-38E5-41E0-972F-C8D57FD9F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Bias-Variance Tradeoff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65D20-B1AB-459E-9212-F764BE704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268760"/>
            <a:ext cx="4387687" cy="4824536"/>
          </a:xfrm>
        </p:spPr>
        <p:txBody>
          <a:bodyPr/>
          <a:lstStyle/>
          <a:p>
            <a:r>
              <a:rPr lang="en-US" dirty="0"/>
              <a:t>Bias error</a:t>
            </a:r>
          </a:p>
          <a:p>
            <a:pPr lvl="1"/>
            <a:r>
              <a:rPr lang="en-US" dirty="0"/>
              <a:t>From erroneous assumptions in the learning algorithm</a:t>
            </a:r>
          </a:p>
          <a:p>
            <a:pPr lvl="1"/>
            <a:r>
              <a:rPr lang="en-US" dirty="0"/>
              <a:t>Underfitting (</a:t>
            </a:r>
            <a:r>
              <a:rPr lang="en-US" dirty="0">
                <a:solidFill>
                  <a:srgbClr val="00B0F0"/>
                </a:solidFill>
              </a:rPr>
              <a:t>Low model complexity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High bias can cause an algorithm to miss the relevant relations between features and target outputs</a:t>
            </a:r>
          </a:p>
          <a:p>
            <a:r>
              <a:rPr lang="en-US" dirty="0"/>
              <a:t>Variance error</a:t>
            </a:r>
          </a:p>
          <a:p>
            <a:pPr lvl="1"/>
            <a:r>
              <a:rPr lang="en-US" dirty="0"/>
              <a:t>From sensitivity to small fluctuations in the training set</a:t>
            </a:r>
          </a:p>
          <a:p>
            <a:pPr lvl="1"/>
            <a:r>
              <a:rPr lang="en-US" dirty="0"/>
              <a:t>Overfitting (</a:t>
            </a:r>
            <a:r>
              <a:rPr lang="en-US" dirty="0">
                <a:solidFill>
                  <a:srgbClr val="00B0F0"/>
                </a:solidFill>
              </a:rPr>
              <a:t>High model complexity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High variance can cause an algorithm to model the random noise in the training data, rather than the intended outputs</a:t>
            </a:r>
          </a:p>
        </p:txBody>
      </p:sp>
      <p:pic>
        <p:nvPicPr>
          <p:cNvPr id="9218" name="Picture 2" descr="Understanding the Bias-Variance Tradeoff">
            <a:extLst>
              <a:ext uri="{FF2B5EF4-FFF2-40B4-BE49-F238E27FC236}">
                <a16:creationId xmlns:a16="http://schemas.microsoft.com/office/drawing/2014/main" id="{D7300720-84FA-46A9-8FDA-917F909D1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0797" y="1700808"/>
            <a:ext cx="468630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9419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Introduction to Ensemble Learning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Bias-Variance Tradeoff</a:t>
            </a:r>
          </a:p>
          <a:p>
            <a:r>
              <a:rPr lang="en-US" dirty="0"/>
              <a:t>Ensemble Learning Strategies</a:t>
            </a:r>
          </a:p>
          <a:p>
            <a:pPr lvl="1"/>
            <a:r>
              <a:rPr lang="en-US" dirty="0"/>
              <a:t>Bagging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Boosting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Stacking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Summary</a:t>
            </a:r>
          </a:p>
          <a:p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807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cdn.analyticsvidhya.com/wp-content/uploads/2018/05/image20.png">
            <a:extLst>
              <a:ext uri="{FF2B5EF4-FFF2-40B4-BE49-F238E27FC236}">
                <a16:creationId xmlns:a16="http://schemas.microsoft.com/office/drawing/2014/main" id="{842EF68C-8BAB-475B-9701-D0009EA44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996952"/>
            <a:ext cx="5652120" cy="2126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8C876A-C472-42F5-8552-66AB392DE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Bagging (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/>
              <a:t>ootstrap + </a:t>
            </a:r>
            <a:r>
              <a:rPr lang="en-US" dirty="0">
                <a:solidFill>
                  <a:srgbClr val="FF0000"/>
                </a:solidFill>
              </a:rPr>
              <a:t>agg</a:t>
            </a:r>
            <a:r>
              <a:rPr lang="en-US" dirty="0"/>
              <a:t>regat</a:t>
            </a:r>
            <a:r>
              <a:rPr lang="en-US" dirty="0">
                <a:solidFill>
                  <a:srgbClr val="FF0000"/>
                </a:solidFill>
              </a:rPr>
              <a:t>ing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775A0-3279-4C2C-B76E-1F4476B27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Bootstrap resampling</a:t>
            </a:r>
          </a:p>
          <a:p>
            <a:pPr lvl="1"/>
            <a:r>
              <a:rPr lang="en-US" dirty="0"/>
              <a:t>Create subsets of observations from the original dataset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with replacement</a:t>
            </a:r>
            <a:endParaRPr lang="en-US" dirty="0"/>
          </a:p>
          <a:p>
            <a:pPr lvl="2"/>
            <a:r>
              <a:rPr lang="en-US" dirty="0"/>
              <a:t>same size as the size of the original dataset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Each subset is a fair sample of the original dataset</a:t>
            </a:r>
          </a:p>
        </p:txBody>
      </p:sp>
    </p:spTree>
    <p:extLst>
      <p:ext uri="{BB962C8B-B14F-4D97-AF65-F5344CB8AC3E}">
        <p14:creationId xmlns:p14="http://schemas.microsoft.com/office/powerpoint/2010/main" val="2056442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BD446-F108-4559-AD7D-F94E06D73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771D-99CD-434E-8EFF-3033E7D4B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00200"/>
            <a:ext cx="3923928" cy="452596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0" dirty="0"/>
              <a:t>Multiple subsets are created from the original dataset, selecting observations with replacement.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A base model (weak model) is created on each of these subsets.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The models run in parallel and are independent of each other.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The final predictions are determined by combining the predictions from all the models.</a:t>
            </a:r>
          </a:p>
          <a:p>
            <a:endParaRPr lang="en-US" dirty="0"/>
          </a:p>
        </p:txBody>
      </p:sp>
      <p:pic>
        <p:nvPicPr>
          <p:cNvPr id="8194" name="Picture 2" descr="https://cdn.analyticsvidhya.com/wp-content/uploads/2018/05/Screenshot-from-2018-05-08-13-11-49.png">
            <a:extLst>
              <a:ext uri="{FF2B5EF4-FFF2-40B4-BE49-F238E27FC236}">
                <a16:creationId xmlns:a16="http://schemas.microsoft.com/office/drawing/2014/main" id="{3CF03B8A-D445-436A-9A20-51D3D35AE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221" y="1772816"/>
            <a:ext cx="5289283" cy="399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217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/>
              <a:t>Introduction to Ensemble Learning</a:t>
            </a:r>
          </a:p>
          <a:p>
            <a:r>
              <a:rPr lang="en-US" dirty="0"/>
              <a:t>Bias-Variance Tradeoff</a:t>
            </a:r>
          </a:p>
          <a:p>
            <a:r>
              <a:rPr lang="en-US" dirty="0"/>
              <a:t>Ensemble Learning Strategies</a:t>
            </a:r>
          </a:p>
          <a:p>
            <a:pPr lvl="1"/>
            <a:r>
              <a:rPr lang="en-US" dirty="0"/>
              <a:t>Bagging</a:t>
            </a:r>
          </a:p>
          <a:p>
            <a:pPr lvl="1"/>
            <a:r>
              <a:rPr lang="en-US" dirty="0"/>
              <a:t>Boosting</a:t>
            </a:r>
          </a:p>
          <a:p>
            <a:pPr lvl="1"/>
            <a:r>
              <a:rPr lang="en-US" dirty="0"/>
              <a:t>Stacking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188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5FC6B-1A3B-48A4-BABF-21649DAE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Bagging works?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0BE0CF-E9C8-460B-BDFD-D917C752BC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Rationale</a:t>
                </a:r>
              </a:p>
              <a:p>
                <a:pPr lvl="1"/>
                <a:r>
                  <a:rPr lang="en-US" dirty="0"/>
                  <a:t>Lower the complexity of models suffering from high variance</a:t>
                </a:r>
              </a:p>
              <a:p>
                <a:r>
                  <a:rPr lang="en-US" dirty="0"/>
                  <a:t>Averaging reduces variance: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𝒗𝒂𝒓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acc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𝒗𝒂𝒓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𝑵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/>
                  <a:t>Average models to reduce model variance</a:t>
                </a:r>
              </a:p>
              <a:p>
                <a:pPr lvl="1"/>
                <a:r>
                  <a:rPr lang="en-US" dirty="0"/>
                  <a:t>Assumption</a:t>
                </a:r>
              </a:p>
              <a:p>
                <a:pPr lvl="2"/>
                <a:r>
                  <a:rPr lang="en-US" dirty="0"/>
                  <a:t>Predictions are independent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>
                    <a:solidFill>
                      <a:srgbClr val="FF0000"/>
                    </a:solidFill>
                  </a:rPr>
                  <a:t>Bagging cannot reduce bias error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0BE0CF-E9C8-460B-BDFD-D917C752BC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7" t="-8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015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Random Forest Classifier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 rot="16200000">
            <a:off x="-439639" y="2927474"/>
            <a:ext cx="1624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dirty="0">
                <a:latin typeface="Calibri" panose="020F0502020204030204" pitchFamily="34" charset="0"/>
              </a:rPr>
              <a:t>N examples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491680" y="1605880"/>
            <a:ext cx="1143000" cy="914400"/>
          </a:xfrm>
          <a:prstGeom prst="rect">
            <a:avLst/>
          </a:prstGeom>
          <a:solidFill>
            <a:srgbClr val="4D9F37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491680" y="2901280"/>
            <a:ext cx="1143000" cy="914400"/>
          </a:xfrm>
          <a:prstGeom prst="rect">
            <a:avLst/>
          </a:prstGeom>
          <a:solidFill>
            <a:srgbClr val="4D9F37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7" name="AutoShape 6"/>
          <p:cNvCxnSpPr>
            <a:cxnSpLocks noChangeShapeType="1"/>
            <a:endCxn id="5" idx="1"/>
          </p:cNvCxnSpPr>
          <p:nvPr/>
        </p:nvCxnSpPr>
        <p:spPr bwMode="auto">
          <a:xfrm flipV="1">
            <a:off x="1820167" y="2063080"/>
            <a:ext cx="657225" cy="914400"/>
          </a:xfrm>
          <a:prstGeom prst="bentConnector3">
            <a:avLst>
              <a:gd name="adj1" fmla="val 50000"/>
            </a:avLst>
          </a:prstGeom>
          <a:noFill/>
          <a:ln w="381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AutoShape 7"/>
          <p:cNvCxnSpPr>
            <a:cxnSpLocks noChangeShapeType="1"/>
          </p:cNvCxnSpPr>
          <p:nvPr/>
        </p:nvCxnSpPr>
        <p:spPr bwMode="auto">
          <a:xfrm>
            <a:off x="1805880" y="3129880"/>
            <a:ext cx="657225" cy="381000"/>
          </a:xfrm>
          <a:prstGeom prst="bentConnector3">
            <a:avLst>
              <a:gd name="adj1" fmla="val 50000"/>
            </a:avLst>
          </a:prstGeom>
          <a:noFill/>
          <a:ln w="381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491680" y="4882480"/>
            <a:ext cx="1143000" cy="914400"/>
          </a:xfrm>
          <a:prstGeom prst="rect">
            <a:avLst/>
          </a:prstGeom>
          <a:solidFill>
            <a:srgbClr val="4D9F37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 rot="16200000">
            <a:off x="2577405" y="4034755"/>
            <a:ext cx="7747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600" b="1">
                <a:latin typeface="Calibri" panose="020F0502020204030204" pitchFamily="34" charset="0"/>
              </a:rPr>
              <a:t>....…</a:t>
            </a:r>
          </a:p>
        </p:txBody>
      </p:sp>
      <p:cxnSp>
        <p:nvCxnSpPr>
          <p:cNvPr id="11" name="AutoShape 10"/>
          <p:cNvCxnSpPr>
            <a:cxnSpLocks noChangeShapeType="1"/>
          </p:cNvCxnSpPr>
          <p:nvPr/>
        </p:nvCxnSpPr>
        <p:spPr bwMode="auto">
          <a:xfrm>
            <a:off x="1805880" y="2977480"/>
            <a:ext cx="657225" cy="2362200"/>
          </a:xfrm>
          <a:prstGeom prst="bentConnector3">
            <a:avLst>
              <a:gd name="adj1" fmla="val 50000"/>
            </a:avLst>
          </a:prstGeom>
          <a:noFill/>
          <a:ln w="38100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" name="Picture 11" descr="Decis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442"/>
          <a:stretch>
            <a:fillRect/>
          </a:stretch>
        </p:blipFill>
        <p:spPr bwMode="auto">
          <a:xfrm>
            <a:off x="4585592" y="1377280"/>
            <a:ext cx="2020888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Decision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11"/>
          <a:stretch>
            <a:fillRect/>
          </a:stretch>
        </p:blipFill>
        <p:spPr bwMode="auto">
          <a:xfrm>
            <a:off x="4549080" y="2596480"/>
            <a:ext cx="2209800" cy="129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Decision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11"/>
          <a:stretch>
            <a:fillRect/>
          </a:stretch>
        </p:blipFill>
        <p:spPr bwMode="auto">
          <a:xfrm>
            <a:off x="4549080" y="4657055"/>
            <a:ext cx="2209800" cy="129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Line 14"/>
          <p:cNvSpPr>
            <a:spLocks noChangeShapeType="1"/>
          </p:cNvSpPr>
          <p:nvPr/>
        </p:nvSpPr>
        <p:spPr bwMode="auto">
          <a:xfrm>
            <a:off x="3648967" y="1986880"/>
            <a:ext cx="990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15"/>
          <p:cNvSpPr>
            <a:spLocks noChangeShapeType="1"/>
          </p:cNvSpPr>
          <p:nvPr/>
        </p:nvSpPr>
        <p:spPr bwMode="auto">
          <a:xfrm>
            <a:off x="3634680" y="3282280"/>
            <a:ext cx="990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6"/>
          <p:cNvSpPr>
            <a:spLocks noChangeShapeType="1"/>
          </p:cNvSpPr>
          <p:nvPr/>
        </p:nvSpPr>
        <p:spPr bwMode="auto">
          <a:xfrm>
            <a:off x="3710880" y="5263480"/>
            <a:ext cx="990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Text Box 17"/>
          <p:cNvSpPr txBox="1">
            <a:spLocks noChangeArrowheads="1"/>
          </p:cNvSpPr>
          <p:nvPr/>
        </p:nvSpPr>
        <p:spPr bwMode="auto">
          <a:xfrm rot="16200000">
            <a:off x="5015805" y="4022055"/>
            <a:ext cx="7747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600" b="1">
                <a:latin typeface="Calibri" panose="020F0502020204030204" pitchFamily="34" charset="0"/>
              </a:rPr>
              <a:t>....…</a:t>
            </a:r>
          </a:p>
        </p:txBody>
      </p:sp>
      <p:sp>
        <p:nvSpPr>
          <p:cNvPr id="19" name="Text Box 18"/>
          <p:cNvSpPr txBox="1">
            <a:spLocks noChangeArrowheads="1"/>
          </p:cNvSpPr>
          <p:nvPr/>
        </p:nvSpPr>
        <p:spPr bwMode="auto">
          <a:xfrm>
            <a:off x="7292280" y="2825080"/>
            <a:ext cx="1600200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2400" b="1">
                <a:latin typeface="Calibri" panose="020F0502020204030204" pitchFamily="34" charset="0"/>
              </a:rPr>
              <a:t>Take the majority vote</a:t>
            </a:r>
          </a:p>
        </p:txBody>
      </p:sp>
      <p:sp>
        <p:nvSpPr>
          <p:cNvPr id="20" name="AutoShape 19"/>
          <p:cNvSpPr>
            <a:spLocks/>
          </p:cNvSpPr>
          <p:nvPr/>
        </p:nvSpPr>
        <p:spPr bwMode="auto">
          <a:xfrm>
            <a:off x="6620767" y="1301080"/>
            <a:ext cx="533400" cy="4572000"/>
          </a:xfrm>
          <a:prstGeom prst="rightBrace">
            <a:avLst>
              <a:gd name="adj1" fmla="val 71429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662880" y="2596480"/>
            <a:ext cx="1143000" cy="914400"/>
          </a:xfrm>
          <a:prstGeom prst="rect">
            <a:avLst/>
          </a:prstGeom>
          <a:solidFill>
            <a:srgbClr val="ECAB28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24FD63-94C4-48B7-8EFB-C7FE60DF3616}"/>
              </a:ext>
            </a:extLst>
          </p:cNvPr>
          <p:cNvSpPr/>
          <p:nvPr/>
        </p:nvSpPr>
        <p:spPr>
          <a:xfrm>
            <a:off x="2334455" y="1163505"/>
            <a:ext cx="14574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Bootstrap</a:t>
            </a:r>
          </a:p>
        </p:txBody>
      </p:sp>
    </p:spTree>
    <p:extLst>
      <p:ext uri="{BB962C8B-B14F-4D97-AF65-F5344CB8AC3E}">
        <p14:creationId xmlns:p14="http://schemas.microsoft.com/office/powerpoint/2010/main" val="551723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D2056-0370-4A53-9A92-FBE6E2F33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r>
              <a:rPr lang="en-US"/>
              <a:t>: Bagging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A2EEA-E947-478E-A3A2-61597F58D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</a:t>
            </a:r>
            <a:r>
              <a:rPr lang="en-US" dirty="0" err="1"/>
              <a:t>bagging.ipynb</a:t>
            </a:r>
            <a:endParaRPr 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C8038BB-4FE8-4AB9-BE5B-E8A6DA5BC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636912"/>
            <a:ext cx="372427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5585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DE35A-E01C-4D55-9334-013C7E31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Learning Improves Protein Loop Structure Prediction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175AE-0892-453C-A3AF-4C37A92A9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600200"/>
            <a:ext cx="2625827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Ensemble learning improve protein loop structure prediction to </a:t>
            </a:r>
            <a:r>
              <a:rPr lang="en-US" dirty="0" err="1">
                <a:solidFill>
                  <a:srgbClr val="00B0F0"/>
                </a:solidFill>
              </a:rPr>
              <a:t>subangstrom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/>
              <a:t>accuracy.</a:t>
            </a:r>
          </a:p>
        </p:txBody>
      </p:sp>
      <p:pic>
        <p:nvPicPr>
          <p:cNvPr id="14342" name="Picture 6" descr="https://www.ncbi.nlm.nih.gov/pmc/articles/instance/3211142/bin/nihms310691f2a.jpg">
            <a:extLst>
              <a:ext uri="{FF2B5EF4-FFF2-40B4-BE49-F238E27FC236}">
                <a16:creationId xmlns:a16="http://schemas.microsoft.com/office/drawing/2014/main" id="{1593C928-320E-478E-A2B8-797ADCC58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668" y="1268759"/>
            <a:ext cx="2564163" cy="4764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4" name="Picture 8" descr="https://www.ncbi.nlm.nih.gov/pmc/articles/instance/3211142/bin/nihms310691f2b.jpg">
            <a:extLst>
              <a:ext uri="{FF2B5EF4-FFF2-40B4-BE49-F238E27FC236}">
                <a16:creationId xmlns:a16="http://schemas.microsoft.com/office/drawing/2014/main" id="{3020882F-C63C-4D0C-812B-6B10A3D5D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1268759"/>
            <a:ext cx="2564163" cy="476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3237AC-71A8-4427-A40A-DE2E3A272F0C}"/>
              </a:ext>
            </a:extLst>
          </p:cNvPr>
          <p:cNvSpPr/>
          <p:nvPr/>
        </p:nvSpPr>
        <p:spPr>
          <a:xfrm>
            <a:off x="323528" y="6126056"/>
            <a:ext cx="77221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chemeClr val="bg1">
                    <a:lumMod val="75000"/>
                  </a:schemeClr>
                </a:solidFill>
                <a:latin typeface="BlinkMacSystemFont"/>
              </a:rPr>
              <a:t>Yaohang Li, </a:t>
            </a:r>
            <a:r>
              <a:rPr lang="en-US" b="0" dirty="0" err="1">
                <a:solidFill>
                  <a:schemeClr val="bg1">
                    <a:lumMod val="75000"/>
                  </a:schemeClr>
                </a:solidFill>
                <a:latin typeface="BlinkMacSystemFont"/>
              </a:rPr>
              <a:t>Ionel</a:t>
            </a:r>
            <a:r>
              <a:rPr lang="en-US" b="0" dirty="0">
                <a:solidFill>
                  <a:schemeClr val="bg1">
                    <a:lumMod val="75000"/>
                  </a:schemeClr>
                </a:solidFill>
                <a:latin typeface="BlinkMacSystemFont"/>
              </a:rPr>
              <a:t> Rata, Eric Jakobsson, </a:t>
            </a:r>
            <a:r>
              <a:rPr lang="en-US" b="0" dirty="0">
                <a:solidFill>
                  <a:schemeClr val="bg1">
                    <a:lumMod val="75000"/>
                  </a:schemeClr>
                </a:solidFill>
                <a:latin typeface="Merriweather"/>
              </a:rPr>
              <a:t>Sampling multiple scoring functions can improve protein loop structure prediction accuracy, J. Chem. Info. Mod., 2013.</a:t>
            </a: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60351DB5-3BE9-437C-9C20-71A791A34E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5B616B"/>
              </a:solidFill>
              <a:effectLst/>
              <a:latin typeface="Arial" panose="020B0604020202020204" pitchFamily="34" charset="0"/>
              <a:ea typeface="BlinkMacSystemFon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0071BC"/>
                </a:solidFill>
                <a:effectLst/>
                <a:latin typeface="Arial" panose="020B0604020202020204" pitchFamily="34" charset="0"/>
                <a:ea typeface="BlinkMacSystemFont"/>
              </a:rPr>
              <a:t>.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34129C36-3346-41FB-9D50-6F27DE4D61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rgbClr val="5B616B"/>
              </a:solidFill>
              <a:effectLst/>
              <a:latin typeface="Arial" panose="020B0604020202020204" pitchFamily="34" charset="0"/>
              <a:ea typeface="BlinkMacSystemFon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0071BC"/>
                </a:solidFill>
                <a:effectLst/>
                <a:latin typeface="Arial" panose="020B0604020202020204" pitchFamily="34" charset="0"/>
                <a:ea typeface="BlinkMacSystemFont"/>
              </a:rPr>
              <a:t>.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968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Introduction to Ensemble Learning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Bias-Variance Tradeoff</a:t>
            </a:r>
          </a:p>
          <a:p>
            <a:r>
              <a:rPr lang="en-US" dirty="0"/>
              <a:t>Ensemble Learning Strategies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Bagging</a:t>
            </a:r>
          </a:p>
          <a:p>
            <a:pPr lvl="1"/>
            <a:r>
              <a:rPr lang="en-US" dirty="0"/>
              <a:t>Boosting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Stacking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Summary</a:t>
            </a:r>
          </a:p>
          <a:p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1037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1117B-7396-4FCC-94ED-092423C1A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95AB9-F14D-4EF6-86C1-71F8E98F0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978896" cy="4525963"/>
          </a:xfrm>
        </p:spPr>
        <p:txBody>
          <a:bodyPr/>
          <a:lstStyle/>
          <a:p>
            <a:r>
              <a:rPr lang="en-US" dirty="0"/>
              <a:t>Rationale</a:t>
            </a:r>
          </a:p>
          <a:p>
            <a:pPr lvl="1"/>
            <a:r>
              <a:rPr lang="en-US" dirty="0"/>
              <a:t>Increase the complexity of models suffering from high bias</a:t>
            </a:r>
          </a:p>
          <a:p>
            <a:pPr lvl="1"/>
            <a:r>
              <a:rPr lang="en-US" dirty="0"/>
              <a:t>Reduce bias</a:t>
            </a:r>
          </a:p>
          <a:p>
            <a:r>
              <a:rPr lang="en-US" dirty="0"/>
              <a:t>Fundamental Idea</a:t>
            </a:r>
          </a:p>
          <a:p>
            <a:pPr lvl="1"/>
            <a:r>
              <a:rPr lang="en-US" dirty="0"/>
              <a:t>Each subsequent model attempts to correct the errors of the previous models</a:t>
            </a:r>
          </a:p>
          <a:p>
            <a:pPr lvl="1"/>
            <a:r>
              <a:rPr lang="en-US" dirty="0"/>
              <a:t>Individual model </a:t>
            </a:r>
          </a:p>
          <a:p>
            <a:pPr lvl="2"/>
            <a:r>
              <a:rPr lang="en-US" dirty="0"/>
              <a:t>Does not perform well on the </a:t>
            </a:r>
            <a:r>
              <a:rPr lang="en-US" dirty="0">
                <a:solidFill>
                  <a:srgbClr val="C00000"/>
                </a:solidFill>
              </a:rPr>
              <a:t>entire</a:t>
            </a:r>
            <a:r>
              <a:rPr lang="en-US" dirty="0"/>
              <a:t> dataset</a:t>
            </a:r>
          </a:p>
          <a:p>
            <a:pPr lvl="2"/>
            <a:r>
              <a:rPr lang="en-US" dirty="0"/>
              <a:t>Works well for </a:t>
            </a:r>
            <a:r>
              <a:rPr lang="en-US" dirty="0">
                <a:solidFill>
                  <a:srgbClr val="00B050"/>
                </a:solidFill>
              </a:rPr>
              <a:t>some part</a:t>
            </a:r>
            <a:r>
              <a:rPr lang="en-US" dirty="0"/>
              <a:t> of the dataset</a:t>
            </a:r>
          </a:p>
          <a:p>
            <a:pPr lvl="2"/>
            <a:r>
              <a:rPr lang="en-US" dirty="0"/>
              <a:t>Boosts the performance of the ensemble</a:t>
            </a:r>
          </a:p>
        </p:txBody>
      </p:sp>
      <p:pic>
        <p:nvPicPr>
          <p:cNvPr id="7170" name="Picture 2" descr="Image for post">
            <a:extLst>
              <a:ext uri="{FF2B5EF4-FFF2-40B4-BE49-F238E27FC236}">
                <a16:creationId xmlns:a16="http://schemas.microsoft.com/office/drawing/2014/main" id="{4111500A-BA4C-4DC7-915B-115D26B4A55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626307"/>
            <a:ext cx="3605386" cy="360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36A26B4-0C8B-4798-BE99-4AC4C6404E97}"/>
              </a:ext>
            </a:extLst>
          </p:cNvPr>
          <p:cNvSpPr/>
          <p:nvPr/>
        </p:nvSpPr>
        <p:spPr>
          <a:xfrm>
            <a:off x="5815360" y="5171813"/>
            <a:ext cx="27860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dirty="0">
                <a:solidFill>
                  <a:schemeClr val="bg1">
                    <a:lumMod val="75000"/>
                  </a:schemeClr>
                </a:solidFill>
                <a:latin typeface="medium-content-sans-serif-font"/>
              </a:rPr>
              <a:t>from (github.com/</a:t>
            </a:r>
            <a:r>
              <a:rPr lang="en-US" sz="1600" b="0" dirty="0" err="1">
                <a:solidFill>
                  <a:schemeClr val="bg1">
                    <a:lumMod val="75000"/>
                  </a:schemeClr>
                </a:solidFill>
                <a:latin typeface="medium-content-sans-serif-font"/>
              </a:rPr>
              <a:t>bgreenwell</a:t>
            </a:r>
            <a:r>
              <a:rPr lang="en-US" sz="1600" b="0" dirty="0">
                <a:solidFill>
                  <a:schemeClr val="bg1">
                    <a:lumMod val="75000"/>
                  </a:schemeClr>
                </a:solidFill>
                <a:latin typeface="medium-content-sans-serif-font"/>
              </a:rPr>
              <a:t>/)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279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B6D11-1B06-41F7-B764-F85E5F99D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Weighting in 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E811C-9A9B-452A-8642-B30267734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Sample weights</a:t>
            </a:r>
          </a:p>
          <a:p>
            <a:pPr lvl="1"/>
            <a:r>
              <a:rPr lang="en-US" dirty="0"/>
              <a:t>Correctly classified samples -&gt; smaller weights</a:t>
            </a:r>
          </a:p>
          <a:p>
            <a:pPr lvl="1"/>
            <a:r>
              <a:rPr lang="en-US" dirty="0"/>
              <a:t>Incorrectly classified samples -&gt; larger weights</a:t>
            </a:r>
          </a:p>
          <a:p>
            <a:r>
              <a:rPr lang="en-US" dirty="0"/>
              <a:t>Weighting in Boosting Algorithms</a:t>
            </a:r>
          </a:p>
          <a:p>
            <a:pPr lvl="1"/>
            <a:r>
              <a:rPr lang="en-US" dirty="0"/>
              <a:t>Boosting by sampling (more general)</a:t>
            </a:r>
          </a:p>
          <a:p>
            <a:pPr lvl="2"/>
            <a:r>
              <a:rPr lang="en-US" dirty="0"/>
              <a:t>The weights influence the sampling process</a:t>
            </a:r>
          </a:p>
          <a:p>
            <a:pPr lvl="2"/>
            <a:r>
              <a:rPr lang="en-US" dirty="0"/>
              <a:t>Samples with larger weights will be selected in higher chance</a:t>
            </a:r>
          </a:p>
          <a:p>
            <a:pPr lvl="1"/>
            <a:r>
              <a:rPr lang="en-US" dirty="0"/>
              <a:t>Boosting by weighting (works only with some learners)</a:t>
            </a:r>
          </a:p>
          <a:p>
            <a:pPr lvl="2"/>
            <a:r>
              <a:rPr lang="en-US" dirty="0"/>
              <a:t>Learner are influenced by sample weights</a:t>
            </a:r>
          </a:p>
          <a:p>
            <a:pPr lvl="1"/>
            <a:r>
              <a:rPr lang="en-US" dirty="0"/>
              <a:t>Boosting by learners</a:t>
            </a:r>
          </a:p>
          <a:p>
            <a:pPr lvl="2"/>
            <a:r>
              <a:rPr lang="en-US" dirty="0"/>
              <a:t>Better learner gets a larger weight</a:t>
            </a:r>
          </a:p>
          <a:p>
            <a:r>
              <a:rPr lang="en-US" dirty="0"/>
              <a:t>More learners, better accuracy of the combined model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3857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1A998-E6F9-4497-9703-2D0DC4922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 Example (</a:t>
            </a:r>
            <a:r>
              <a:rPr lang="en-US" dirty="0">
                <a:solidFill>
                  <a:srgbClr val="C00000"/>
                </a:solidFill>
              </a:rPr>
              <a:t>Ada</a:t>
            </a:r>
            <a:r>
              <a:rPr lang="en-US" dirty="0"/>
              <a:t>ptive </a:t>
            </a:r>
            <a:r>
              <a:rPr lang="en-US" dirty="0">
                <a:solidFill>
                  <a:srgbClr val="C00000"/>
                </a:solidFill>
              </a:rPr>
              <a:t>Boost</a:t>
            </a:r>
            <a:r>
              <a:rPr lang="en-US" dirty="0"/>
              <a:t>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E600E-FEA6-4744-A667-229AC49E2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5698976" cy="4525963"/>
          </a:xfrm>
        </p:spPr>
        <p:txBody>
          <a:bodyPr/>
          <a:lstStyle/>
          <a:p>
            <a:r>
              <a:rPr lang="en-US" dirty="0"/>
              <a:t>Two classes with 5 positive and 5 negative training samples</a:t>
            </a:r>
          </a:p>
          <a:p>
            <a:r>
              <a:rPr lang="en-US" dirty="0"/>
              <a:t>Two continuous features with possible decision boundary</a:t>
            </a:r>
          </a:p>
          <a:p>
            <a:endParaRPr lang="en-US" dirty="0"/>
          </a:p>
          <a:p>
            <a:endParaRPr lang="en-US" dirty="0"/>
          </a:p>
          <a:p>
            <a:pPr eaLnBrk="1" hangingPunct="1"/>
            <a:r>
              <a:rPr lang="en-US" altLang="hu-H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trees with depth=1 as base learner</a:t>
            </a:r>
          </a:p>
          <a:p>
            <a:pPr lvl="1" eaLnBrk="1" hangingPunct="1"/>
            <a:r>
              <a:rPr lang="en-US" altLang="hu-H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“decision stumps”</a:t>
            </a:r>
          </a:p>
          <a:p>
            <a:pPr lvl="1" eaLnBrk="1" hangingPunct="1"/>
            <a:r>
              <a:rPr lang="en-US" altLang="hu-H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case of continuous features these correspond to axis-parallel lines:</a:t>
            </a:r>
          </a:p>
          <a:p>
            <a:pPr lvl="1" eaLnBrk="1" hangingPunct="1"/>
            <a:r>
              <a:rPr lang="en-US" altLang="hu-H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1 on one side, -1 on the other side</a:t>
            </a:r>
            <a:endParaRPr lang="hu-HU" altLang="hu-H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33A787-B05E-4558-879A-70BF98F97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1600201"/>
            <a:ext cx="2016001" cy="1729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204518CB-3024-4390-8250-712069D51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619" y="4077072"/>
            <a:ext cx="2031606" cy="1872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4AD6C7-A356-4831-8A6A-7725195A3435}"/>
              </a:ext>
            </a:extLst>
          </p:cNvPr>
          <p:cNvSpPr txBox="1"/>
          <p:nvPr/>
        </p:nvSpPr>
        <p:spPr>
          <a:xfrm>
            <a:off x="179512" y="6381328"/>
            <a:ext cx="4382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Example from AdaBoost Tutorial</a:t>
            </a:r>
          </a:p>
        </p:txBody>
      </p:sp>
    </p:spTree>
    <p:extLst>
      <p:ext uri="{BB962C8B-B14F-4D97-AF65-F5344CB8AC3E}">
        <p14:creationId xmlns:p14="http://schemas.microsoft.com/office/powerpoint/2010/main" val="32210236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C6E7D-DAE3-42F8-B47A-3472946EE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 Procedure (Base Model)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21862-C538-455D-AE28-2AD25BA64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1269384"/>
            <a:ext cx="8104188" cy="172756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0" dirty="0"/>
              <a:t>Initialize with equal weights (D1)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A subset is created from the original dataset according to prob. dist. D1 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Train a base model with first stump is created on this subset.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Increase the weight of the missed samples to prob. dist. D2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6329E511-1886-4DB3-80C8-91E3362F4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47" y="3373802"/>
            <a:ext cx="8294009" cy="34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ABA648-01E1-4D86-B2F1-E2E886B9A1BE}"/>
              </a:ext>
            </a:extLst>
          </p:cNvPr>
          <p:cNvSpPr/>
          <p:nvPr/>
        </p:nvSpPr>
        <p:spPr>
          <a:xfrm>
            <a:off x="2689448" y="3347700"/>
            <a:ext cx="30346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/>
              <a:t>Weak Learner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8B4101-3E34-4D10-8F67-63FAF43E9E5C}"/>
              </a:ext>
            </a:extLst>
          </p:cNvPr>
          <p:cNvSpPr/>
          <p:nvPr/>
        </p:nvSpPr>
        <p:spPr>
          <a:xfrm>
            <a:off x="5472608" y="2934184"/>
            <a:ext cx="356388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/>
              <a:t>Three misclassified </a:t>
            </a:r>
            <a:r>
              <a:rPr lang="en-US" sz="2400" b="0" dirty="0">
                <a:solidFill>
                  <a:srgbClr val="0070C0"/>
                </a:solidFill>
              </a:rPr>
              <a:t>+</a:t>
            </a:r>
            <a:r>
              <a:rPr lang="en-US" b="0" dirty="0"/>
              <a:t> points are given higher weights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7514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238EE-CA2E-446F-B94D-6E2884ED1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 Procedure (Subsequent Models)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D998A-75AD-4DC3-9086-9A7D0E8CB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206" y="1207293"/>
            <a:ext cx="8137241" cy="4525963"/>
          </a:xfrm>
        </p:spPr>
        <p:txBody>
          <a:bodyPr/>
          <a:lstStyle/>
          <a:p>
            <a:pPr marL="800100" lvl="1" indent="-342900">
              <a:buFont typeface="+mj-lt"/>
              <a:buAutoNum type="arabicPeriod"/>
            </a:pPr>
            <a:r>
              <a:rPr lang="en-US" dirty="0"/>
              <a:t>Sample the data using the new weights D2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the second stump and calculate its error and combination weight</a:t>
            </a:r>
            <a:endParaRPr lang="en-US" b="0" dirty="0"/>
          </a:p>
          <a:p>
            <a:pPr marL="800100" lvl="1" indent="-342900">
              <a:buFont typeface="+mj-lt"/>
              <a:buAutoNum type="arabicPeriod"/>
            </a:pPr>
            <a:r>
              <a:rPr lang="en-US" alt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 the weights of the missed samples </a:t>
            </a:r>
            <a:r>
              <a:rPr lang="en-US" altLang="hu-HU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D</a:t>
            </a:r>
            <a:r>
              <a:rPr lang="en-US" altLang="hu-HU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3</a:t>
            </a:r>
            <a:endParaRPr lang="en-US" dirty="0"/>
          </a:p>
          <a:p>
            <a:pPr lvl="1"/>
            <a:r>
              <a:rPr lang="en-US" b="0" dirty="0"/>
              <a:t>Subsequent model tries to </a:t>
            </a:r>
            <a:r>
              <a:rPr lang="en-US" b="0" dirty="0">
                <a:solidFill>
                  <a:srgbClr val="C00000"/>
                </a:solidFill>
              </a:rPr>
              <a:t>correct the errors from the previous model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2FA1F0F0-19F5-415F-820A-460AC6658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822" y="3068960"/>
            <a:ext cx="7921625" cy="378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4D8F31-E37A-46AF-8CD8-9EC07D71387D}"/>
              </a:ext>
            </a:extLst>
          </p:cNvPr>
          <p:cNvSpPr/>
          <p:nvPr/>
        </p:nvSpPr>
        <p:spPr>
          <a:xfrm>
            <a:off x="5328592" y="2564904"/>
            <a:ext cx="35638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/>
              <a:t>Three misclassified </a:t>
            </a:r>
            <a:r>
              <a:rPr lang="en-US" sz="3200" b="0" dirty="0">
                <a:solidFill>
                  <a:srgbClr val="C00000"/>
                </a:solidFill>
              </a:rPr>
              <a:t>-</a:t>
            </a:r>
            <a:r>
              <a:rPr lang="en-US" b="0" dirty="0"/>
              <a:t> points are given higher weights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829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AF28-CD9B-4169-8AA7-E275EE6D0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Condorcet Jury Theorem (1785)</a:t>
            </a:r>
          </a:p>
        </p:txBody>
      </p:sp>
      <p:pic>
        <p:nvPicPr>
          <p:cNvPr id="1026" name="Picture 2" descr="Vox Publica | Condorcet's jury theorem and the truth on the web ...">
            <a:extLst>
              <a:ext uri="{FF2B5EF4-FFF2-40B4-BE49-F238E27FC236}">
                <a16:creationId xmlns:a16="http://schemas.microsoft.com/office/drawing/2014/main" id="{2C2D4F17-9FA2-4D69-9EDF-08351B5DC86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1654962"/>
            <a:ext cx="2873941" cy="354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D86A02F5-736E-49F5-BE48-D73AC52E597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57200" y="1371600"/>
                <a:ext cx="5122912" cy="47545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ts val="12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2000" b="1">
                    <a:solidFill>
                      <a:srgbClr val="003366"/>
                    </a:solidFill>
                    <a:latin typeface="Calibri" pitchFamily="34" charset="0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>
                    <a:solidFill>
                      <a:srgbClr val="003366"/>
                    </a:solidFill>
                    <a:latin typeface="Calibri" pitchFamily="34" charset="0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700">
                    <a:solidFill>
                      <a:srgbClr val="003366"/>
                    </a:solidFill>
                    <a:latin typeface="Calibri" pitchFamily="34" charset="0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700">
                    <a:solidFill>
                      <a:srgbClr val="003366"/>
                    </a:solidFill>
                    <a:latin typeface="Calibri" pitchFamily="34" charset="0"/>
                    <a:ea typeface="Times New Roman" pitchFamily="18" charset="0"/>
                    <a:cs typeface="Helvetica" pitchFamily="34" charset="0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Calibri" pitchFamily="34" charset="0"/>
                    <a:ea typeface="Times New Roman" pitchFamily="18" charset="0"/>
                    <a:cs typeface="Helvetica" pitchFamily="34" charset="0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+mn-lt"/>
                    <a:ea typeface="Times New Roman" pitchFamily="18" charset="0"/>
                    <a:cs typeface="Helvetica" pitchFamily="34" charset="0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+mn-lt"/>
                    <a:ea typeface="Times New Roman" pitchFamily="18" charset="0"/>
                    <a:cs typeface="Helvetica" pitchFamily="34" charset="0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+mn-lt"/>
                    <a:ea typeface="Times New Roman" pitchFamily="18" charset="0"/>
                    <a:cs typeface="Helvetica" pitchFamily="34" charset="0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+mn-lt"/>
                    <a:ea typeface="Times New Roman" pitchFamily="18" charset="0"/>
                    <a:cs typeface="Helvetica" pitchFamily="34" charset="0"/>
                  </a:defRPr>
                </a:lvl9pPr>
              </a:lstStyle>
              <a:p>
                <a:r>
                  <a:rPr lang="en-US" kern="0" dirty="0"/>
                  <a:t>Suppose a community of </a:t>
                </a:r>
                <a14:m>
                  <m:oMath xmlns:m="http://schemas.openxmlformats.org/officeDocument/2006/math">
                    <m:r>
                      <a:rPr lang="en-US" b="0" i="1" ker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kern="0" dirty="0"/>
                  <a:t> independent voters faces a </a:t>
                </a:r>
                <a:r>
                  <a:rPr lang="en-US" i="1" kern="0" dirty="0"/>
                  <a:t>yes/no </a:t>
                </a:r>
                <a:r>
                  <a:rPr lang="en-US" kern="0" dirty="0"/>
                  <a:t>decision, on which only </a:t>
                </a:r>
                <a:r>
                  <a:rPr lang="en-US" i="1" kern="0" dirty="0"/>
                  <a:t>one</a:t>
                </a:r>
                <a:r>
                  <a:rPr lang="en-US" kern="0" dirty="0"/>
                  <a:t> is correct. </a:t>
                </a:r>
              </a:p>
              <a:p>
                <a:pPr lvl="1"/>
                <a:r>
                  <a:rPr lang="en-US" kern="0" dirty="0"/>
                  <a:t>Each voter has probability </a:t>
                </a:r>
                <a14:m>
                  <m:oMath xmlns:m="http://schemas.openxmlformats.org/officeDocument/2006/math">
                    <m:r>
                      <a:rPr lang="en-US" i="1" kern="0" dirty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kern="0" dirty="0"/>
                  <a:t> of making the correct choice </a:t>
                </a:r>
                <a:r>
                  <a:rPr lang="en-US" kern="0" dirty="0">
                    <a:solidFill>
                      <a:srgbClr val="00B050"/>
                    </a:solidFill>
                  </a:rPr>
                  <a:t>independently</a:t>
                </a:r>
                <a:r>
                  <a:rPr lang="en-US" kern="0" dirty="0"/>
                  <a:t>.</a:t>
                </a:r>
              </a:p>
              <a:p>
                <a:pPr lvl="1"/>
                <a:r>
                  <a:rPr lang="en-US" kern="0" dirty="0"/>
                  <a:t>Votes are combined by the </a:t>
                </a:r>
                <a:r>
                  <a:rPr lang="en-US" kern="0" dirty="0">
                    <a:solidFill>
                      <a:srgbClr val="00B0F0"/>
                    </a:solidFill>
                  </a:rPr>
                  <a:t>majority</a:t>
                </a:r>
                <a:r>
                  <a:rPr lang="en-US" kern="0" dirty="0"/>
                  <a:t> rule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kern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kern="0" dirty="0"/>
                  <a:t> is the probability that majority vote is correct</a:t>
                </a:r>
              </a:p>
              <a:p>
                <a:pPr marL="457200" lvl="1" indent="0">
                  <a:buNone/>
                </a:pPr>
                <a:endParaRPr lang="en-US" kern="0" dirty="0"/>
              </a:p>
              <a:p>
                <a:pPr marL="457200" lvl="1" indent="0">
                  <a:buNone/>
                </a:pPr>
                <a:r>
                  <a:rPr lang="en-US" kern="0" dirty="0"/>
                  <a:t>For </a:t>
                </a:r>
                <a14:m>
                  <m:oMath xmlns:m="http://schemas.openxmlformats.org/officeDocument/2006/math">
                    <m:r>
                      <a:rPr lang="en-US" i="1" kern="0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kern="0" dirty="0" smtClean="0">
                        <a:latin typeface="Cambria Math" panose="02040503050406030204" pitchFamily="18" charset="0"/>
                      </a:rPr>
                      <m:t>&gt;0.5</m:t>
                    </m:r>
                  </m:oMath>
                </a14:m>
                <a:r>
                  <a:rPr lang="en-US" kern="0" dirty="0"/>
                  <a:t>, then </a:t>
                </a:r>
                <a14:m>
                  <m:oMath xmlns:m="http://schemas.openxmlformats.org/officeDocument/2006/math">
                    <m:r>
                      <a:rPr lang="en-US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  <m:r>
                      <a:rPr lang="en-US" b="0" i="1" ker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kern="0" dirty="0"/>
                  <a:t> if </a:t>
                </a:r>
                <a14:m>
                  <m:oMath xmlns:m="http://schemas.openxmlformats.org/officeDocument/2006/math">
                    <m:r>
                      <a:rPr lang="en-US" b="0" i="1" kern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→∞</m:t>
                    </m:r>
                  </m:oMath>
                </a14:m>
                <a:endParaRPr lang="en-US" b="0" kern="0" dirty="0"/>
              </a:p>
              <a:p>
                <a:pPr lvl="1"/>
                <a:endParaRPr lang="en-US" b="0" kern="0" dirty="0"/>
              </a:p>
              <a:p>
                <a:pPr lvl="1"/>
                <a:endParaRPr lang="en-US" b="0" kern="0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D86A02F5-736E-49F5-BE48-D73AC52E59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1371600"/>
                <a:ext cx="5122912" cy="4754563"/>
              </a:xfrm>
              <a:prstGeom prst="rect">
                <a:avLst/>
              </a:prstGeom>
              <a:blipFill>
                <a:blip r:embed="rId3"/>
                <a:stretch>
                  <a:fillRect l="-1071" t="-64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91056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B9FEC-15BD-48B4-83D0-A9FF16A40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401" y="1389314"/>
            <a:ext cx="8229600" cy="4525963"/>
          </a:xfrm>
        </p:spPr>
        <p:txBody>
          <a:bodyPr/>
          <a:lstStyle/>
          <a:p>
            <a:pPr marL="800100" lvl="1" indent="-342900" eaLnBrk="1" hangingPunct="1">
              <a:buFont typeface="+mj-lt"/>
              <a:buAutoNum type="arabicPeriod"/>
            </a:pPr>
            <a:r>
              <a:rPr lang="en-US" alt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the data using the new weights D</a:t>
            </a:r>
            <a:r>
              <a:rPr lang="en-US" altLang="hu-HU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alt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the third stump and calculate its error and weight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alt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Stop because the combined error became 0</a:t>
            </a:r>
            <a:endParaRPr lang="hu-HU" alt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68A880-5C77-4512-AAB1-9322540D2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Boosting Procedure (Subsequent Models)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09B120C-31DC-45FE-8773-241E12E18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2564904"/>
            <a:ext cx="4824413" cy="346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80677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B5844-DFDC-49A3-8187-5A02DFC5C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 Procedure (Integration)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855D5-FC99-4F02-9832-9EF80CB59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84784"/>
            <a:ext cx="6419056" cy="4525963"/>
          </a:xfrm>
        </p:spPr>
        <p:txBody>
          <a:bodyPr/>
          <a:lstStyle/>
          <a:p>
            <a:r>
              <a:rPr lang="en-US" dirty="0"/>
              <a:t>Integration</a:t>
            </a:r>
          </a:p>
          <a:p>
            <a:pPr lvl="1"/>
            <a:r>
              <a:rPr lang="en-US" dirty="0"/>
              <a:t>M</a:t>
            </a:r>
            <a:r>
              <a:rPr lang="en-US" b="0" dirty="0"/>
              <a:t>ultiple models are created </a:t>
            </a:r>
          </a:p>
          <a:p>
            <a:pPr lvl="2"/>
            <a:r>
              <a:rPr lang="en-US" dirty="0"/>
              <a:t>E</a:t>
            </a:r>
            <a:r>
              <a:rPr lang="en-US" b="0" dirty="0"/>
              <a:t>ach corrects the errors of the previous model.</a:t>
            </a:r>
          </a:p>
          <a:p>
            <a:pPr lvl="1"/>
            <a:r>
              <a:rPr lang="en-US" dirty="0"/>
              <a:t>Calculate </a:t>
            </a:r>
            <a:r>
              <a:rPr lang="en-US" b="0" dirty="0"/>
              <a:t>weighted mean of all the models.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F684FAF-0E55-4F30-85B1-8D3566D1F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846115"/>
            <a:ext cx="5040461" cy="3164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05512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78790-431E-46C4-86DC-4A0BC5B46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 Procedure (Final Model)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109C2-6061-46AA-9007-3D9799BEE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412964"/>
            <a:ext cx="8229600" cy="4525963"/>
          </a:xfrm>
        </p:spPr>
        <p:txBody>
          <a:bodyPr/>
          <a:lstStyle/>
          <a:p>
            <a:r>
              <a:rPr lang="en-US" alt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 the 3 stumps using their weights to build the final model.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A8C927A-6015-4680-9AAB-D81252EF0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810543"/>
            <a:ext cx="5459413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5D4447-8101-4008-A9B7-C224B12D4A94}"/>
              </a:ext>
            </a:extLst>
          </p:cNvPr>
          <p:cNvSpPr/>
          <p:nvPr/>
        </p:nvSpPr>
        <p:spPr>
          <a:xfrm>
            <a:off x="5436096" y="4437112"/>
            <a:ext cx="30346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/>
              <a:t>Strong Learner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5485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5716B-F1A0-4B1D-BC20-58263CDA0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AdaBoost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A32A0-B88E-4F72-B8BB-E04CD93C8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</a:t>
            </a:r>
            <a:r>
              <a:rPr lang="en-US" dirty="0" err="1"/>
              <a:t>adaboost.ipynb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7E4EDAA-3428-4512-ABB0-6BDC52FCE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420888"/>
            <a:ext cx="67818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94554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0AFF-BCAD-44FD-88E3-6C3D70E1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6090B-BB63-42E2-9A92-07CF53839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525963"/>
          </a:xfrm>
        </p:spPr>
        <p:txBody>
          <a:bodyPr/>
          <a:lstStyle/>
          <a:p>
            <a:r>
              <a:rPr lang="en-US" dirty="0"/>
              <a:t>Fundamental idea</a:t>
            </a:r>
          </a:p>
          <a:p>
            <a:pPr lvl="1"/>
            <a:r>
              <a:rPr lang="en-US" dirty="0"/>
              <a:t>A Greedy Algorithm</a:t>
            </a:r>
          </a:p>
          <a:p>
            <a:pPr lvl="2"/>
            <a:r>
              <a:rPr lang="en-US" dirty="0"/>
              <a:t>Treat boosting problem as an optimization problem</a:t>
            </a:r>
          </a:p>
          <a:p>
            <a:pPr lvl="1"/>
            <a:r>
              <a:rPr lang="en-US" dirty="0"/>
              <a:t>Set up a loss function</a:t>
            </a:r>
          </a:p>
          <a:p>
            <a:pPr lvl="2"/>
            <a:r>
              <a:rPr lang="en-US" dirty="0"/>
              <a:t>Optimize the loss</a:t>
            </a:r>
          </a:p>
          <a:p>
            <a:pPr lvl="1"/>
            <a:endParaRPr lang="en-US" dirty="0"/>
          </a:p>
        </p:txBody>
      </p:sp>
      <p:pic>
        <p:nvPicPr>
          <p:cNvPr id="12290" name="Picture 2" descr="How to explain gradient boosting">
            <a:extLst>
              <a:ext uri="{FF2B5EF4-FFF2-40B4-BE49-F238E27FC236}">
                <a16:creationId xmlns:a16="http://schemas.microsoft.com/office/drawing/2014/main" id="{BE0E39EA-5294-4BA1-AE31-89C521A5D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195" y="2996953"/>
            <a:ext cx="6620909" cy="3861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8693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4A236-52C8-4979-9C2C-2ABE19713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Boosting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F7F4A-3858-41C7-BBE4-EBF676A135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5904" y="1235986"/>
            <a:ext cx="4505896" cy="392314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Iteration 1: A weak model and residual error</a:t>
            </a:r>
          </a:p>
        </p:txBody>
      </p:sp>
      <p:pic>
        <p:nvPicPr>
          <p:cNvPr id="11266" name="Picture 2" descr="Image for post">
            <a:extLst>
              <a:ext uri="{FF2B5EF4-FFF2-40B4-BE49-F238E27FC236}">
                <a16:creationId xmlns:a16="http://schemas.microsoft.com/office/drawing/2014/main" id="{22F4CB83-7F31-4652-8EE3-794CA2A12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556792"/>
            <a:ext cx="4680520" cy="180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Image for post">
            <a:extLst>
              <a:ext uri="{FF2B5EF4-FFF2-40B4-BE49-F238E27FC236}">
                <a16:creationId xmlns:a16="http://schemas.microsoft.com/office/drawing/2014/main" id="{800EC03B-F288-4A0A-B9DA-3CBAD29D7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4296654"/>
            <a:ext cx="4824536" cy="182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Image for post">
            <a:extLst>
              <a:ext uri="{FF2B5EF4-FFF2-40B4-BE49-F238E27FC236}">
                <a16:creationId xmlns:a16="http://schemas.microsoft.com/office/drawing/2014/main" id="{426528D2-E062-4107-8F44-F9A16390D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2187352"/>
            <a:ext cx="4338951" cy="3018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8EA174A-C980-4C0D-9EAF-58E2107238F1}"/>
              </a:ext>
            </a:extLst>
          </p:cNvPr>
          <p:cNvSpPr txBox="1">
            <a:spLocks/>
          </p:cNvSpPr>
          <p:nvPr/>
        </p:nvSpPr>
        <p:spPr bwMode="auto">
          <a:xfrm>
            <a:off x="-36512" y="3356992"/>
            <a:ext cx="4680519" cy="93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rgbClr val="003366"/>
                </a:solidFill>
                <a:latin typeface="Calibri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rgbClr val="003366"/>
                </a:solidFill>
                <a:latin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700">
                <a:solidFill>
                  <a:srgbClr val="003366"/>
                </a:solidFill>
                <a:latin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rgbClr val="003366"/>
                </a:solidFill>
                <a:latin typeface="Calibri" pitchFamily="34" charset="0"/>
                <a:ea typeface="Times New Roman" pitchFamily="18" charset="0"/>
                <a:cs typeface="Helvetica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Calibri" pitchFamily="34" charset="0"/>
                <a:ea typeface="Times New Roman" pitchFamily="18" charset="0"/>
                <a:cs typeface="Helvetica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sz="1800" kern="0" dirty="0"/>
              <a:t>Iteration 3: A new weak model to focus on areas the existing learners are performing poorly (high residual error)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F667FB1-756A-4838-8E14-BEC2DBF2FAAA}"/>
              </a:ext>
            </a:extLst>
          </p:cNvPr>
          <p:cNvSpPr txBox="1">
            <a:spLocks/>
          </p:cNvSpPr>
          <p:nvPr/>
        </p:nvSpPr>
        <p:spPr bwMode="auto">
          <a:xfrm>
            <a:off x="4853688" y="1409996"/>
            <a:ext cx="4211960" cy="719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Font typeface="Wingdings" pitchFamily="2" charset="2"/>
              <a:buChar char="§"/>
              <a:defRPr sz="2000" b="1">
                <a:solidFill>
                  <a:srgbClr val="003366"/>
                </a:solidFill>
                <a:latin typeface="Calibri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rgbClr val="003366"/>
                </a:solidFill>
                <a:latin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700">
                <a:solidFill>
                  <a:srgbClr val="003366"/>
                </a:solidFill>
                <a:latin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rgbClr val="003366"/>
                </a:solidFill>
                <a:latin typeface="Calibri" pitchFamily="34" charset="0"/>
                <a:ea typeface="Times New Roman" pitchFamily="18" charset="0"/>
                <a:cs typeface="Helvetica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Calibri" pitchFamily="34" charset="0"/>
                <a:ea typeface="Times New Roman" pitchFamily="18" charset="0"/>
                <a:cs typeface="Helvetica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rgbClr val="003366"/>
                </a:solidFill>
                <a:latin typeface="+mn-lt"/>
                <a:ea typeface="Times New Roman" pitchFamily="18" charset="0"/>
                <a:cs typeface="Helvetica" pitchFamily="34" charset="0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sz="1800" kern="0" dirty="0"/>
              <a:t>Iteration 20: All residual error goes down to nearly 0.</a:t>
            </a:r>
          </a:p>
        </p:txBody>
      </p:sp>
    </p:spTree>
    <p:extLst>
      <p:ext uri="{BB962C8B-B14F-4D97-AF65-F5344CB8AC3E}">
        <p14:creationId xmlns:p14="http://schemas.microsoft.com/office/powerpoint/2010/main" val="31808112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FCB56-F9CE-4EAD-8952-6E745C7AC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Boosting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52F48-4CBB-4A24-B9EA-EF9B9E86D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A greedy algorithm 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Overfit</a:t>
            </a:r>
            <a:r>
              <a:rPr lang="en-US" dirty="0"/>
              <a:t> a training dataset quickly</a:t>
            </a:r>
          </a:p>
          <a:p>
            <a:r>
              <a:rPr lang="en-US" dirty="0"/>
              <a:t>Improvements</a:t>
            </a:r>
          </a:p>
          <a:p>
            <a:pPr lvl="1"/>
            <a:r>
              <a:rPr lang="en-US" dirty="0"/>
              <a:t>Fundamental idea</a:t>
            </a:r>
          </a:p>
          <a:p>
            <a:pPr lvl="2"/>
            <a:r>
              <a:rPr lang="en-US" dirty="0"/>
              <a:t>Keep the </a:t>
            </a:r>
            <a:r>
              <a:rPr lang="en-US" dirty="0">
                <a:solidFill>
                  <a:srgbClr val="00B0F0"/>
                </a:solidFill>
              </a:rPr>
              <a:t>weak</a:t>
            </a:r>
            <a:r>
              <a:rPr lang="en-US" dirty="0"/>
              <a:t> learners </a:t>
            </a:r>
            <a:r>
              <a:rPr lang="en-US" dirty="0">
                <a:solidFill>
                  <a:srgbClr val="00B0F0"/>
                </a:solidFill>
              </a:rPr>
              <a:t>weak</a:t>
            </a:r>
            <a:r>
              <a:rPr lang="en-US" dirty="0"/>
              <a:t> (maintaining their skills)</a:t>
            </a:r>
          </a:p>
          <a:p>
            <a:pPr lvl="1"/>
            <a:r>
              <a:rPr lang="en-US" dirty="0"/>
              <a:t>Tree constraints</a:t>
            </a:r>
          </a:p>
          <a:p>
            <a:pPr lvl="2"/>
            <a:r>
              <a:rPr lang="en-US" dirty="0"/>
              <a:t>More trees, limited depth, limited number of nodes</a:t>
            </a:r>
          </a:p>
          <a:p>
            <a:pPr lvl="1"/>
            <a:r>
              <a:rPr lang="en-US" dirty="0"/>
              <a:t>Random subsampling</a:t>
            </a:r>
          </a:p>
          <a:p>
            <a:pPr lvl="2"/>
            <a:r>
              <a:rPr lang="en-US" dirty="0"/>
              <a:t>Each learner learns from a subset of the data</a:t>
            </a:r>
          </a:p>
          <a:p>
            <a:pPr lvl="1"/>
            <a:r>
              <a:rPr lang="en-US" dirty="0"/>
              <a:t>Penalized learning</a:t>
            </a:r>
          </a:p>
          <a:p>
            <a:pPr lvl="2"/>
            <a:r>
              <a:rPr lang="en-US" dirty="0"/>
              <a:t>L1 regularization</a:t>
            </a:r>
          </a:p>
          <a:p>
            <a:pPr lvl="2"/>
            <a:r>
              <a:rPr lang="en-US" dirty="0"/>
              <a:t>L2 regularization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1039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A8AB4-F75D-4BA7-916A-FB8F980B3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Bagging vs. Boosting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2244E-5BF0-413C-9FF0-5B5DBDA9D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Bagging</a:t>
            </a:r>
          </a:p>
          <a:p>
            <a:pPr lvl="1"/>
            <a:r>
              <a:rPr lang="en-US" dirty="0"/>
              <a:t>Reduce Variance Error</a:t>
            </a:r>
          </a:p>
          <a:p>
            <a:pPr lvl="1"/>
            <a:r>
              <a:rPr lang="en-US" dirty="0"/>
              <a:t>Cannot Reduce Bias</a:t>
            </a:r>
          </a:p>
          <a:p>
            <a:r>
              <a:rPr lang="en-US" dirty="0"/>
              <a:t>Boosting</a:t>
            </a:r>
          </a:p>
          <a:p>
            <a:pPr lvl="1"/>
            <a:r>
              <a:rPr lang="en-US" dirty="0"/>
              <a:t>Early iterations</a:t>
            </a:r>
          </a:p>
          <a:p>
            <a:pPr lvl="2"/>
            <a:r>
              <a:rPr lang="en-US" dirty="0"/>
              <a:t>Reduce Bias Error</a:t>
            </a:r>
          </a:p>
          <a:p>
            <a:pPr lvl="1"/>
            <a:r>
              <a:rPr lang="en-US" dirty="0"/>
              <a:t>Later iterations</a:t>
            </a:r>
          </a:p>
          <a:p>
            <a:pPr lvl="2"/>
            <a:r>
              <a:rPr lang="en-US" dirty="0"/>
              <a:t>Reduce Variance Error</a:t>
            </a:r>
          </a:p>
          <a:p>
            <a:pPr lvl="1"/>
            <a:endParaRPr lang="en-US" dirty="0"/>
          </a:p>
        </p:txBody>
      </p:sp>
      <p:pic>
        <p:nvPicPr>
          <p:cNvPr id="1026" name="Picture 2" descr="Ensemble methods: Bagging &amp; Boosting | by Sai Nikhilesh Kasturi ...">
            <a:extLst>
              <a:ext uri="{FF2B5EF4-FFF2-40B4-BE49-F238E27FC236}">
                <a16:creationId xmlns:a16="http://schemas.microsoft.com/office/drawing/2014/main" id="{77A8041A-0913-4E1D-A8F0-B2F2D62E4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1981969"/>
            <a:ext cx="5174232" cy="2894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505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C1E0C-B05D-4982-B757-66D6C4D5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(Extreme Gradient Boosting)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BB486-6C90-47E6-BB5F-FA71FE13C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9944"/>
            <a:ext cx="8229600" cy="4525963"/>
          </a:xfrm>
        </p:spPr>
        <p:txBody>
          <a:bodyPr/>
          <a:lstStyle/>
          <a:p>
            <a:r>
              <a:rPr lang="en-US" b="0" dirty="0" err="1"/>
              <a:t>XGBoost</a:t>
            </a:r>
            <a:r>
              <a:rPr lang="en-US" b="0" dirty="0"/>
              <a:t> is an implementation of Gradient Boosting Machines (GBM) with major improvements</a:t>
            </a:r>
          </a:p>
          <a:p>
            <a:pPr lvl="1"/>
            <a:r>
              <a:rPr lang="en-US" dirty="0"/>
              <a:t>Regularization: </a:t>
            </a:r>
            <a:r>
              <a:rPr lang="en-US" b="0" dirty="0"/>
              <a:t>Penalize complex models through both L1 and L2 regularization in preventing overfitting.</a:t>
            </a:r>
          </a:p>
          <a:p>
            <a:pPr lvl="1"/>
            <a:r>
              <a:rPr lang="en-US" dirty="0"/>
              <a:t>Handling sparse data: </a:t>
            </a:r>
            <a:r>
              <a:rPr lang="en-US" b="0" dirty="0"/>
              <a:t>Can incorporates a sparsity-aware split finding algorithm to handle different types of sparsity patterns in the data</a:t>
            </a:r>
          </a:p>
          <a:p>
            <a:pPr lvl="1"/>
            <a:r>
              <a:rPr lang="en-US" dirty="0"/>
              <a:t>Weighted quantile sketch:</a:t>
            </a:r>
            <a:r>
              <a:rPr lang="en-US" b="0" dirty="0"/>
              <a:t> Can incorporate a distributed weighted quantile sketch algorithm to effectively handle weighted data</a:t>
            </a:r>
          </a:p>
          <a:p>
            <a:pPr lvl="1"/>
            <a:r>
              <a:rPr lang="en-US" dirty="0"/>
              <a:t>Block structure for parallel learning: C</a:t>
            </a:r>
            <a:r>
              <a:rPr lang="en-US" b="0" dirty="0"/>
              <a:t>an make use of multiple cores on the CPU</a:t>
            </a:r>
            <a:r>
              <a:rPr lang="en-US" dirty="0"/>
              <a:t> by</a:t>
            </a:r>
            <a:r>
              <a:rPr lang="en-US" b="0" dirty="0"/>
              <a:t> a block structure in its system design</a:t>
            </a:r>
          </a:p>
          <a:p>
            <a:pPr lvl="1"/>
            <a:r>
              <a:rPr lang="en-US" dirty="0"/>
              <a:t>Cache awareness:</a:t>
            </a:r>
            <a:r>
              <a:rPr lang="en-US" b="0" dirty="0"/>
              <a:t> Designed to make optimal use of hardware by allocating internal buffers in each thread, where the gradient statistics can be stored</a:t>
            </a:r>
          </a:p>
          <a:p>
            <a:pPr lvl="1"/>
            <a:r>
              <a:rPr lang="en-US" dirty="0"/>
              <a:t>Out-of-core computing: O</a:t>
            </a:r>
            <a:r>
              <a:rPr lang="en-US" b="0" dirty="0"/>
              <a:t>ptimize the available disk space and maximizes its usage when handling huge datasets that do not fit into memory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9825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17A27-5002-4A26-8177-13260A76D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in CERN (European Organization for Nuclear Research)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888C6-8C23-498B-8506-BFD0D46E5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978896" cy="4525963"/>
          </a:xfrm>
        </p:spPr>
        <p:txBody>
          <a:bodyPr/>
          <a:lstStyle/>
          <a:p>
            <a:r>
              <a:rPr lang="en-US" dirty="0"/>
              <a:t>Classify signals from Large Hadron Collider</a:t>
            </a:r>
          </a:p>
          <a:p>
            <a:pPr lvl="1"/>
            <a:r>
              <a:rPr lang="en-US" dirty="0"/>
              <a:t>Challenges</a:t>
            </a:r>
          </a:p>
          <a:p>
            <a:pPr lvl="2"/>
            <a:r>
              <a:rPr lang="en-US" dirty="0"/>
              <a:t>Scalable</a:t>
            </a:r>
          </a:p>
          <a:p>
            <a:pPr lvl="3"/>
            <a:r>
              <a:rPr lang="en-US" dirty="0"/>
              <a:t> Process data being generated at the rate of 3 petabytes per year</a:t>
            </a:r>
          </a:p>
          <a:p>
            <a:pPr lvl="2"/>
            <a:r>
              <a:rPr lang="en-US" dirty="0"/>
              <a:t>Sensitive</a:t>
            </a:r>
          </a:p>
          <a:p>
            <a:pPr lvl="3"/>
            <a:r>
              <a:rPr lang="en-US" dirty="0"/>
              <a:t>Distinguish an extremely rare signal from background noises</a:t>
            </a:r>
          </a:p>
          <a:p>
            <a:r>
              <a:rPr lang="en-US" dirty="0" err="1"/>
              <a:t>XGBoost</a:t>
            </a:r>
            <a:r>
              <a:rPr lang="en-US" dirty="0"/>
              <a:t> emerged as the most useful and robust solution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5119D1-3B5E-422F-9F3C-48F970AA6D7B}"/>
              </a:ext>
            </a:extLst>
          </p:cNvPr>
          <p:cNvSpPr/>
          <p:nvPr/>
        </p:nvSpPr>
        <p:spPr>
          <a:xfrm>
            <a:off x="407087" y="6240810"/>
            <a:ext cx="76933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chemeClr val="bg1">
                    <a:lumMod val="75000"/>
                  </a:schemeClr>
                </a:solidFill>
                <a:latin typeface="Open Sans"/>
              </a:rPr>
              <a:t>Machine Learning Wins the Higgs Challenge, By ATLAS Collaboration, 20th November 2014</a:t>
            </a:r>
            <a:endParaRPr lang="en-US" sz="1600" b="0" i="0" dirty="0">
              <a:solidFill>
                <a:schemeClr val="bg1">
                  <a:lumMod val="75000"/>
                </a:schemeClr>
              </a:solidFill>
              <a:effectLst/>
              <a:latin typeface="Open Sans"/>
            </a:endParaRPr>
          </a:p>
        </p:txBody>
      </p:sp>
      <p:pic>
        <p:nvPicPr>
          <p:cNvPr id="13314" name="Picture 2" descr="Parallel Computation with R and XGBoost | R-bloggers">
            <a:extLst>
              <a:ext uri="{FF2B5EF4-FFF2-40B4-BE49-F238E27FC236}">
                <a16:creationId xmlns:a16="http://schemas.microsoft.com/office/drawing/2014/main" id="{77BF65F2-5AA9-4FC7-8020-38F04671B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4810" y="2132856"/>
            <a:ext cx="3589734" cy="2951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0390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AF28-CD9B-4169-8AA7-E275EE6D0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 of Condorcet Jury Theorem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D86A02F5-736E-49F5-BE48-D73AC52E597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57200" y="1371600"/>
                <a:ext cx="4834880" cy="47545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ts val="12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2000" b="1">
                    <a:solidFill>
                      <a:srgbClr val="003366"/>
                    </a:solidFill>
                    <a:latin typeface="Calibri" pitchFamily="34" charset="0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>
                    <a:solidFill>
                      <a:srgbClr val="003366"/>
                    </a:solidFill>
                    <a:latin typeface="Calibri" pitchFamily="34" charset="0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itchFamily="2" charset="2"/>
                  <a:buChar char="§"/>
                  <a:defRPr sz="1700">
                    <a:solidFill>
                      <a:srgbClr val="003366"/>
                    </a:solidFill>
                    <a:latin typeface="Calibri" pitchFamily="34" charset="0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700">
                    <a:solidFill>
                      <a:srgbClr val="003366"/>
                    </a:solidFill>
                    <a:latin typeface="Calibri" pitchFamily="34" charset="0"/>
                    <a:ea typeface="Times New Roman" pitchFamily="18" charset="0"/>
                    <a:cs typeface="Helvetica" pitchFamily="34" charset="0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Calibri" pitchFamily="34" charset="0"/>
                    <a:ea typeface="Times New Roman" pitchFamily="18" charset="0"/>
                    <a:cs typeface="Helvetica" pitchFamily="34" charset="0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+mn-lt"/>
                    <a:ea typeface="Times New Roman" pitchFamily="18" charset="0"/>
                    <a:cs typeface="Helvetica" pitchFamily="34" charset="0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+mn-lt"/>
                    <a:ea typeface="Times New Roman" pitchFamily="18" charset="0"/>
                    <a:cs typeface="Helvetica" pitchFamily="34" charset="0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+mn-lt"/>
                    <a:ea typeface="Times New Roman" pitchFamily="18" charset="0"/>
                    <a:cs typeface="Helvetica" pitchFamily="34" charset="0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700">
                    <a:solidFill>
                      <a:srgbClr val="003366"/>
                    </a:solidFill>
                    <a:latin typeface="+mn-lt"/>
                    <a:ea typeface="Times New Roman" pitchFamily="18" charset="0"/>
                    <a:cs typeface="Helvetica" pitchFamily="34" charset="0"/>
                  </a:defRPr>
                </a:lvl9pPr>
              </a:lstStyle>
              <a:p>
                <a:r>
                  <a:rPr lang="en-US" b="0" kern="0" dirty="0"/>
                  <a:t>Under the following two weak assumptions, the crowd is </a:t>
                </a:r>
                <a:r>
                  <a:rPr lang="en-US" b="0" kern="0" dirty="0">
                    <a:solidFill>
                      <a:srgbClr val="C00000"/>
                    </a:solidFill>
                  </a:rPr>
                  <a:t>cleverer</a:t>
                </a:r>
                <a:r>
                  <a:rPr lang="en-US" b="0" kern="0" dirty="0"/>
                  <a:t> than an individual</a:t>
                </a:r>
              </a:p>
              <a:p>
                <a:pPr lvl="1"/>
                <a:r>
                  <a:rPr lang="en-US" b="0" kern="0" dirty="0"/>
                  <a:t>Assumption 1: Each individual must be correct with </a:t>
                </a:r>
                <a14:m>
                  <m:oMath xmlns:m="http://schemas.openxmlformats.org/officeDocument/2006/math">
                    <m:r>
                      <a:rPr lang="en-US" i="1" kern="0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kern="0" dirty="0">
                        <a:latin typeface="Cambria Math" panose="02040503050406030204" pitchFamily="18" charset="0"/>
                      </a:rPr>
                      <m:t>&gt;0.5</m:t>
                    </m:r>
                  </m:oMath>
                </a14:m>
                <a:endParaRPr lang="en-US" b="0" kern="0" dirty="0"/>
              </a:p>
              <a:p>
                <a:pPr lvl="2"/>
                <a:r>
                  <a:rPr lang="en-US" b="0" kern="0" dirty="0"/>
                  <a:t>Better than random guessing</a:t>
                </a:r>
              </a:p>
              <a:p>
                <a:pPr lvl="1"/>
                <a:r>
                  <a:rPr lang="en-US" b="0" kern="0" dirty="0"/>
                  <a:t>Assumption 2: Decisions must be </a:t>
                </a:r>
                <a:r>
                  <a:rPr lang="en-US" b="0" kern="0" dirty="0">
                    <a:solidFill>
                      <a:srgbClr val="00B050"/>
                    </a:solidFill>
                  </a:rPr>
                  <a:t>independent</a:t>
                </a:r>
              </a:p>
              <a:p>
                <a:r>
                  <a:rPr lang="en-US" b="0" kern="0" dirty="0"/>
                  <a:t>Inspiration in Machine Learning</a:t>
                </a:r>
              </a:p>
              <a:p>
                <a:pPr lvl="1"/>
                <a:r>
                  <a:rPr lang="en-US" b="0" kern="0" dirty="0"/>
                  <a:t>Combination of</a:t>
                </a:r>
                <a:r>
                  <a:rPr lang="en-US" b="0" kern="0" dirty="0">
                    <a:solidFill>
                      <a:srgbClr val="FF0000"/>
                    </a:solidFill>
                  </a:rPr>
                  <a:t> weak</a:t>
                </a:r>
                <a:r>
                  <a:rPr lang="en-US" b="0" kern="0" dirty="0"/>
                  <a:t> learners can lead to a </a:t>
                </a:r>
                <a:r>
                  <a:rPr lang="en-US" b="0" kern="0" dirty="0">
                    <a:solidFill>
                      <a:srgbClr val="0070C0"/>
                    </a:solidFill>
                  </a:rPr>
                  <a:t>strong</a:t>
                </a:r>
                <a:r>
                  <a:rPr lang="en-US" b="0" kern="0" dirty="0"/>
                  <a:t> learner</a:t>
                </a:r>
              </a:p>
              <a:p>
                <a:pPr lvl="1"/>
                <a:endParaRPr lang="en-US" b="0" kern="0" dirty="0"/>
              </a:p>
              <a:p>
                <a:pPr lvl="1"/>
                <a:endParaRPr lang="en-US" b="0" kern="0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D86A02F5-736E-49F5-BE48-D73AC52E59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7200" y="1371600"/>
                <a:ext cx="4834880" cy="4754563"/>
              </a:xfrm>
              <a:prstGeom prst="rect">
                <a:avLst/>
              </a:prstGeom>
              <a:blipFill>
                <a:blip r:embed="rId2"/>
                <a:stretch>
                  <a:fillRect l="-1135" t="-641" r="-138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0FE585DF-1397-4D3A-9735-A0B1D4143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1377482"/>
            <a:ext cx="297180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0335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Introduction to Ensemble Learning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Bias-Variance Tradeoff</a:t>
            </a:r>
          </a:p>
          <a:p>
            <a:r>
              <a:rPr lang="en-US" dirty="0"/>
              <a:t>Ensemble Learning Strategies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Bagging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Boosting</a:t>
            </a:r>
          </a:p>
          <a:p>
            <a:pPr lvl="1"/>
            <a:r>
              <a:rPr lang="en-US" dirty="0"/>
              <a:t>Stacking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Summary</a:t>
            </a:r>
          </a:p>
          <a:p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2883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D99EF-78F8-404F-BAC8-C5D0B966E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9E85F-345C-4131-83E7-7E85EE29B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Stacking (a.k.a. Blending)</a:t>
            </a:r>
          </a:p>
          <a:p>
            <a:pPr lvl="1"/>
            <a:r>
              <a:rPr lang="en-US" dirty="0"/>
              <a:t>A new model is trained from the combined prediction outputs of previous models (two or more) </a:t>
            </a:r>
          </a:p>
        </p:txBody>
      </p:sp>
      <p:pic>
        <p:nvPicPr>
          <p:cNvPr id="8194" name="Picture 2" descr="Image for post">
            <a:extLst>
              <a:ext uri="{FF2B5EF4-FFF2-40B4-BE49-F238E27FC236}">
                <a16:creationId xmlns:a16="http://schemas.microsoft.com/office/drawing/2014/main" id="{2BCB1896-7082-4FA5-90B7-BA0393BCA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780928"/>
            <a:ext cx="7471334" cy="3159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1421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F84A-1B8E-4C46-880D-6F7279265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Stacking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90951-A75D-4961-BC6B-656784124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</a:t>
            </a:r>
            <a:r>
              <a:rPr lang="en-US" dirty="0" err="1"/>
              <a:t>stacking.ipynb</a:t>
            </a:r>
            <a:endParaRPr lang="en-US" dirty="0"/>
          </a:p>
        </p:txBody>
      </p:sp>
      <p:pic>
        <p:nvPicPr>
          <p:cNvPr id="1026" name="Picture 2" descr="Visualization of Stacked Generalization Ensemble of Neural Network Models">
            <a:extLst>
              <a:ext uri="{FF2B5EF4-FFF2-40B4-BE49-F238E27FC236}">
                <a16:creationId xmlns:a16="http://schemas.microsoft.com/office/drawing/2014/main" id="{BD06DB93-AB3F-4CB0-A25D-B312DE8A1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20" y="3028022"/>
            <a:ext cx="7812360" cy="222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9656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1CC90-EF74-4E13-A6A6-31D669E7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on Stacking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28BCA-8320-4F41-85DE-E5C472ED6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Stacking can be used to integrate</a:t>
            </a:r>
          </a:p>
          <a:p>
            <a:pPr lvl="1"/>
            <a:r>
              <a:rPr lang="en-US" dirty="0"/>
              <a:t>Homogeneous leaners</a:t>
            </a:r>
          </a:p>
          <a:p>
            <a:pPr lvl="2"/>
            <a:r>
              <a:rPr lang="en-US" dirty="0"/>
              <a:t>Different parameters</a:t>
            </a:r>
          </a:p>
          <a:p>
            <a:pPr lvl="1"/>
            <a:r>
              <a:rPr lang="en-US" dirty="0"/>
              <a:t>Heterogeneous learners</a:t>
            </a:r>
          </a:p>
          <a:p>
            <a:pPr lvl="2"/>
            <a:r>
              <a:rPr lang="en-US" dirty="0"/>
              <a:t>E.g. SVM + Random Forest + KNN + Logistic Regression + NN</a:t>
            </a:r>
          </a:p>
          <a:p>
            <a:r>
              <a:rPr lang="en-US" dirty="0"/>
              <a:t>Discussions</a:t>
            </a:r>
          </a:p>
          <a:p>
            <a:pPr lvl="1"/>
            <a:r>
              <a:rPr lang="en-US" dirty="0"/>
              <a:t>Adding a strong classifier does not guarantee to improve</a:t>
            </a:r>
          </a:p>
          <a:p>
            <a:pPr lvl="1"/>
            <a:r>
              <a:rPr lang="en-US" dirty="0"/>
              <a:t>Adding a weak classifier may be helpful</a:t>
            </a:r>
          </a:p>
          <a:p>
            <a:pPr lvl="1"/>
            <a:r>
              <a:rPr lang="en-US" dirty="0"/>
              <a:t>Need to test different combinations</a:t>
            </a:r>
          </a:p>
        </p:txBody>
      </p:sp>
    </p:spTree>
    <p:extLst>
      <p:ext uri="{BB962C8B-B14F-4D97-AF65-F5344CB8AC3E}">
        <p14:creationId xmlns:p14="http://schemas.microsoft.com/office/powerpoint/2010/main" val="36074440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idea behind ensemble learning</a:t>
            </a:r>
          </a:p>
          <a:p>
            <a:pPr lvl="1"/>
            <a:r>
              <a:rPr lang="en-US" dirty="0"/>
              <a:t>The power of weak learners</a:t>
            </a:r>
          </a:p>
          <a:p>
            <a:r>
              <a:rPr lang="en-US" dirty="0"/>
              <a:t>Dilemma of </a:t>
            </a:r>
            <a:r>
              <a:rPr lang="en-US" dirty="0">
                <a:solidFill>
                  <a:srgbClr val="FFC000"/>
                </a:solidFill>
              </a:rPr>
              <a:t>Bias</a:t>
            </a:r>
            <a:r>
              <a:rPr lang="en-US" dirty="0"/>
              <a:t> and </a:t>
            </a:r>
            <a:r>
              <a:rPr lang="en-US" dirty="0">
                <a:solidFill>
                  <a:srgbClr val="00B050"/>
                </a:solidFill>
              </a:rPr>
              <a:t>Variance</a:t>
            </a:r>
          </a:p>
          <a:p>
            <a:pPr lvl="1"/>
            <a:r>
              <a:rPr lang="en-US" dirty="0"/>
              <a:t>Bagging helps in reducing variance</a:t>
            </a:r>
          </a:p>
          <a:p>
            <a:pPr lvl="1"/>
            <a:r>
              <a:rPr lang="en-US" dirty="0"/>
              <a:t>Boosting helps in reducing bias and variance</a:t>
            </a:r>
          </a:p>
        </p:txBody>
      </p:sp>
    </p:spTree>
    <p:extLst>
      <p:ext uri="{BB962C8B-B14F-4D97-AF65-F5344CB8AC3E}">
        <p14:creationId xmlns:p14="http://schemas.microsoft.com/office/powerpoint/2010/main" val="43839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AD34-6017-4959-8085-684909870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Learners and Strong Learners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E4AFF-EE76-44AF-AF76-036BF3486E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Learner</a:t>
            </a:r>
          </a:p>
          <a:p>
            <a:pPr lvl="1"/>
            <a:r>
              <a:rPr lang="en-US" dirty="0"/>
              <a:t>A predictor which the prediction error can be made arbitrarily small</a:t>
            </a:r>
          </a:p>
          <a:p>
            <a:r>
              <a:rPr lang="en-US" dirty="0"/>
              <a:t>Weak Learner</a:t>
            </a:r>
          </a:p>
          <a:p>
            <a:pPr lvl="1"/>
            <a:r>
              <a:rPr lang="en-US" dirty="0"/>
              <a:t>A predictor which is just better than random guessing</a:t>
            </a:r>
          </a:p>
          <a:p>
            <a:r>
              <a:rPr lang="en-US" dirty="0"/>
              <a:t>Ensemble Learning</a:t>
            </a:r>
          </a:p>
          <a:p>
            <a:pPr lvl="1"/>
            <a:r>
              <a:rPr lang="en-US" dirty="0"/>
              <a:t>Instead of building a single strong predictor</a:t>
            </a:r>
          </a:p>
          <a:p>
            <a:pPr lvl="1"/>
            <a:r>
              <a:rPr lang="en-US" dirty="0"/>
              <a:t>Build a set of weak predictors</a:t>
            </a:r>
          </a:p>
          <a:p>
            <a:pPr lvl="1"/>
            <a:r>
              <a:rPr lang="en-US" dirty="0"/>
              <a:t>Combine the results from the weak predictors</a:t>
            </a:r>
          </a:p>
          <a:p>
            <a:pPr lvl="2"/>
            <a:r>
              <a:rPr lang="en-US" dirty="0"/>
              <a:t>To outperform the strong predictor </a:t>
            </a:r>
          </a:p>
        </p:txBody>
      </p:sp>
    </p:spTree>
    <p:extLst>
      <p:ext uri="{BB962C8B-B14F-4D97-AF65-F5344CB8AC3E}">
        <p14:creationId xmlns:p14="http://schemas.microsoft.com/office/powerpoint/2010/main" val="1383000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C0535-AE8D-4553-8C3C-BFF289AA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4AEED-2CBE-4E68-B81A-A32598C12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91519"/>
            <a:ext cx="8229600" cy="4525963"/>
          </a:xfrm>
        </p:spPr>
        <p:txBody>
          <a:bodyPr/>
          <a:lstStyle/>
          <a:p>
            <a:r>
              <a:rPr lang="en-US" dirty="0"/>
              <a:t>Ensemble Learning</a:t>
            </a:r>
          </a:p>
          <a:p>
            <a:pPr lvl="1"/>
            <a:r>
              <a:rPr lang="en-US" dirty="0"/>
              <a:t>Develop a set of models (ensemble)</a:t>
            </a:r>
          </a:p>
          <a:p>
            <a:pPr lvl="2"/>
            <a:r>
              <a:rPr lang="en-US" dirty="0"/>
              <a:t>Obtained by applying a learning process to a given problem</a:t>
            </a:r>
          </a:p>
          <a:p>
            <a:pPr lvl="2"/>
            <a:r>
              <a:rPr lang="en-US" dirty="0"/>
              <a:t>Integrated to obtain the final prediction</a:t>
            </a:r>
          </a:p>
          <a:p>
            <a:r>
              <a:rPr lang="en-US" dirty="0"/>
              <a:t>Types of Ensemble Learning</a:t>
            </a:r>
          </a:p>
          <a:p>
            <a:pPr lvl="1"/>
            <a:r>
              <a:rPr lang="en-US" dirty="0"/>
              <a:t>Homogeneous</a:t>
            </a:r>
          </a:p>
          <a:p>
            <a:pPr lvl="2"/>
            <a:r>
              <a:rPr lang="en-US" dirty="0"/>
              <a:t>Using only one induction algorithm</a:t>
            </a:r>
          </a:p>
          <a:p>
            <a:pPr lvl="1"/>
            <a:r>
              <a:rPr lang="en-US" dirty="0"/>
              <a:t>Heterogeneous</a:t>
            </a:r>
          </a:p>
          <a:p>
            <a:pPr lvl="2"/>
            <a:r>
              <a:rPr lang="en-US" dirty="0"/>
              <a:t>Using different induction algorithms</a:t>
            </a:r>
          </a:p>
          <a:p>
            <a:r>
              <a:rPr lang="en-US" dirty="0"/>
              <a:t>Machine Learning Problems</a:t>
            </a:r>
          </a:p>
          <a:p>
            <a:pPr lvl="1"/>
            <a:r>
              <a:rPr lang="en-US" dirty="0"/>
              <a:t>Classification</a:t>
            </a:r>
          </a:p>
          <a:p>
            <a:pPr lvl="1"/>
            <a:r>
              <a:rPr lang="en-US" dirty="0"/>
              <a:t>Regression</a:t>
            </a:r>
          </a:p>
          <a:p>
            <a:pPr lvl="1"/>
            <a:r>
              <a:rPr lang="en-US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819652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96267-6E58-4F97-B9E2-9AF7F3D17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Ensemble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F086A2-2C44-426E-A439-70FA7DCBBD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39552" y="1379944"/>
                <a:ext cx="8064896" cy="4525963"/>
              </a:xfrm>
            </p:spPr>
            <p:txBody>
              <a:bodyPr/>
              <a:lstStyle/>
              <a:p>
                <a:r>
                  <a:rPr lang="en-US" dirty="0"/>
                  <a:t>Advantages</a:t>
                </a:r>
              </a:p>
              <a:p>
                <a:pPr lvl="1"/>
                <a:r>
                  <a:rPr lang="en-US" dirty="0"/>
                  <a:t>Accuracy (Condorcet’s Jury theorem)</a:t>
                </a:r>
              </a:p>
              <a:p>
                <a:pPr lvl="2"/>
                <a:r>
                  <a:rPr lang="en-US" dirty="0"/>
                  <a:t>Ensemble model can attain an error rate that is arbitrarily close to 0</a:t>
                </a:r>
              </a:p>
              <a:p>
                <a:pPr lvl="3"/>
                <a:r>
                  <a:rPr lang="en-US" dirty="0"/>
                  <a:t>Independence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&gt;0.5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Ease</a:t>
                </a:r>
              </a:p>
              <a:p>
                <a:pPr lvl="2"/>
                <a:r>
                  <a:rPr lang="en-US" dirty="0"/>
                  <a:t>Building a weak predictor is much easier than building a strong predictor</a:t>
                </a:r>
              </a:p>
              <a:p>
                <a:pPr lvl="2"/>
                <a:r>
                  <a:rPr lang="en-US" dirty="0"/>
                  <a:t>Perfect in embarrassing parallel mode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F086A2-2C44-426E-A439-70FA7DCBBD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9552" y="1379944"/>
                <a:ext cx="8064896" cy="4525963"/>
              </a:xfrm>
              <a:blipFill>
                <a:blip r:embed="rId2"/>
                <a:stretch>
                  <a:fillRect l="-681" t="-6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93098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700E7-D919-4578-A7B9-F5223F478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8A1C7-81C3-4562-AB5B-FD0B912D1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Combinations adds complexity</a:t>
            </a:r>
          </a:p>
          <a:p>
            <a:pPr lvl="1"/>
            <a:r>
              <a:rPr lang="en-US" dirty="0"/>
              <a:t>More difficult to analyze/characterize the prediction</a:t>
            </a:r>
          </a:p>
          <a:p>
            <a:pPr lvl="1"/>
            <a:r>
              <a:rPr lang="en-US" dirty="0"/>
              <a:t>More difficult to explain the models</a:t>
            </a:r>
          </a:p>
          <a:p>
            <a:r>
              <a:rPr lang="en-US" dirty="0"/>
              <a:t>Violation of Ockham’s Razor</a:t>
            </a:r>
          </a:p>
          <a:p>
            <a:pPr lvl="1"/>
            <a:r>
              <a:rPr lang="en-US" dirty="0"/>
              <a:t>“Simplicity leads to greater accuracy”</a:t>
            </a:r>
          </a:p>
        </p:txBody>
      </p:sp>
    </p:spTree>
    <p:extLst>
      <p:ext uri="{BB962C8B-B14F-4D97-AF65-F5344CB8AC3E}">
        <p14:creationId xmlns:p14="http://schemas.microsoft.com/office/powerpoint/2010/main" val="2330083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3A26F-3C5D-4718-91CA-2FD2C961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Procedure of Ensemble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23103-9DDF-46C8-9250-FD6AE4D2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</a:t>
            </a:r>
          </a:p>
          <a:p>
            <a:pPr lvl="1"/>
            <a:r>
              <a:rPr lang="en-US" dirty="0"/>
              <a:t>Generating multiple weak models</a:t>
            </a:r>
          </a:p>
          <a:p>
            <a:r>
              <a:rPr lang="en-US" dirty="0"/>
              <a:t>Step 2</a:t>
            </a:r>
          </a:p>
          <a:p>
            <a:pPr lvl="1"/>
            <a:r>
              <a:rPr lang="en-US" dirty="0"/>
              <a:t>Combine multiple weak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27E2C0-DFF6-4F1F-A86E-E53660725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2708920"/>
            <a:ext cx="3181350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92954"/>
      </p:ext>
    </p:extLst>
  </p:cSld>
  <p:clrMapOvr>
    <a:masterClrMapping/>
  </p:clrMapOvr>
</p:sld>
</file>

<file path=ppt/theme/theme1.xml><?xml version="1.0" encoding="utf-8"?>
<a:theme xmlns:a="http://schemas.openxmlformats.org/drawingml/2006/main" name="17_habv">
  <a:themeElements>
    <a:clrScheme name="17_habv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7_habv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17_habv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enutzerdefiniertes Design">
  <a:themeElements>
    <a:clrScheme name="Benutzerdefiniertes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enutzerdefiniertes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Benutzerdefiniertes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17_habv</Template>
  <TotalTime>45373</TotalTime>
  <Words>1464</Words>
  <Application>Microsoft Office PowerPoint</Application>
  <PresentationFormat>On-screen Show (4:3)</PresentationFormat>
  <Paragraphs>335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8" baseType="lpstr">
      <vt:lpstr>BlinkMacSystemFont</vt:lpstr>
      <vt:lpstr>medium-content-sans-serif-font</vt:lpstr>
      <vt:lpstr>Merriweather</vt:lpstr>
      <vt:lpstr>Open Sans</vt:lpstr>
      <vt:lpstr>SimSun</vt:lpstr>
      <vt:lpstr>Arial</vt:lpstr>
      <vt:lpstr>Calibri</vt:lpstr>
      <vt:lpstr>Cambria Math</vt:lpstr>
      <vt:lpstr>Helvetica</vt:lpstr>
      <vt:lpstr>Times New Roman</vt:lpstr>
      <vt:lpstr>Verdana</vt:lpstr>
      <vt:lpstr>Wingdings</vt:lpstr>
      <vt:lpstr>17_habv</vt:lpstr>
      <vt:lpstr>Benutzerdefiniertes Design</vt:lpstr>
      <vt:lpstr>PowerPoint Presentation</vt:lpstr>
      <vt:lpstr>Agenda</vt:lpstr>
      <vt:lpstr>Condorcet Jury Theorem (1785)</vt:lpstr>
      <vt:lpstr>Assumptions of Condorcet Jury Theorem</vt:lpstr>
      <vt:lpstr>Weak Learners and Strong Learners</vt:lpstr>
      <vt:lpstr>Ensemble Learning</vt:lpstr>
      <vt:lpstr>Advantages of Ensemble Learning</vt:lpstr>
      <vt:lpstr>Some Arguments</vt:lpstr>
      <vt:lpstr>General Procedure of Ensemble Learning</vt:lpstr>
      <vt:lpstr>Methods to Generate Ensembles</vt:lpstr>
      <vt:lpstr>Data Manipulation</vt:lpstr>
      <vt:lpstr>Modeling Process Manipulation</vt:lpstr>
      <vt:lpstr>Combine Models</vt:lpstr>
      <vt:lpstr>Agenda</vt:lpstr>
      <vt:lpstr>Bias Error and Variance Error</vt:lpstr>
      <vt:lpstr>Bias-Variance Tradeoff</vt:lpstr>
      <vt:lpstr>Agenda</vt:lpstr>
      <vt:lpstr>Bagging (Bootstrap + aggregating)</vt:lpstr>
      <vt:lpstr>Bagging</vt:lpstr>
      <vt:lpstr>Why Bagging works?</vt:lpstr>
      <vt:lpstr>Random Forest Classifier</vt:lpstr>
      <vt:lpstr>Demo: Bagging</vt:lpstr>
      <vt:lpstr>Ensemble Learning Improves Protein Loop Structure Prediction </vt:lpstr>
      <vt:lpstr>Agenda</vt:lpstr>
      <vt:lpstr>Boosting</vt:lpstr>
      <vt:lpstr>Weighting in Boosting</vt:lpstr>
      <vt:lpstr>Boosting Example (Adaptive Boosting)</vt:lpstr>
      <vt:lpstr>Boosting Procedure (Base Model)</vt:lpstr>
      <vt:lpstr>Boosting Procedure (Subsequent Models)</vt:lpstr>
      <vt:lpstr>Boosting Procedure (Subsequent Models)</vt:lpstr>
      <vt:lpstr>Boosting Procedure (Integration)</vt:lpstr>
      <vt:lpstr>Boosting Procedure (Final Model)</vt:lpstr>
      <vt:lpstr>Demo: AdaBoost</vt:lpstr>
      <vt:lpstr>Gradient Boosting</vt:lpstr>
      <vt:lpstr>Gradient Boosting Example</vt:lpstr>
      <vt:lpstr>Gradient Boosting Improvements</vt:lpstr>
      <vt:lpstr>Bagging vs. Boosting</vt:lpstr>
      <vt:lpstr>XGBoost (Extreme Gradient Boosting)</vt:lpstr>
      <vt:lpstr>XGBoost in CERN (European Organization for Nuclear Research)</vt:lpstr>
      <vt:lpstr>Agenda</vt:lpstr>
      <vt:lpstr>Stacking</vt:lpstr>
      <vt:lpstr>Demo: Stacking</vt:lpstr>
      <vt:lpstr>Discussion on Stacking</vt:lpstr>
      <vt:lpstr>Summary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Recommender Systems</dc:title>
  <dc:creator>yaohang@cs.odu.edu</dc:creator>
  <cp:lastModifiedBy>Yaohang Li</cp:lastModifiedBy>
  <cp:revision>1611</cp:revision>
  <cp:lastPrinted>2012-01-06T11:37:45Z</cp:lastPrinted>
  <dcterms:created xsi:type="dcterms:W3CDTF">2006-04-22T09:23:14Z</dcterms:created>
  <dcterms:modified xsi:type="dcterms:W3CDTF">2020-07-29T15:19:08Z</dcterms:modified>
</cp:coreProperties>
</file>